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890" r:id="rId2"/>
    <p:sldId id="888" r:id="rId3"/>
    <p:sldId id="893" r:id="rId4"/>
    <p:sldId id="900" r:id="rId5"/>
    <p:sldId id="894" r:id="rId6"/>
    <p:sldId id="902" r:id="rId7"/>
    <p:sldId id="901" r:id="rId8"/>
    <p:sldId id="889" r:id="rId9"/>
    <p:sldId id="895" r:id="rId10"/>
    <p:sldId id="899" r:id="rId11"/>
    <p:sldId id="898" r:id="rId12"/>
    <p:sldId id="897" r:id="rId13"/>
    <p:sldId id="896"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A1"/>
    <a:srgbClr val="D52E63"/>
    <a:srgbClr val="C30047"/>
    <a:srgbClr val="DA4F82"/>
    <a:srgbClr val="E0447D"/>
    <a:srgbClr val="C36185"/>
    <a:srgbClr val="FFC0FF"/>
    <a:srgbClr val="180E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7"/>
    <p:restoredTop sz="96327"/>
  </p:normalViewPr>
  <p:slideViewPr>
    <p:cSldViewPr snapToGrid="0" snapToObjects="1">
      <p:cViewPr varScale="1">
        <p:scale>
          <a:sx n="114" d="100"/>
          <a:sy n="114" d="100"/>
        </p:scale>
        <p:origin x="168" y="102"/>
      </p:cViewPr>
      <p:guideLst>
        <p:guide orient="horz" pos="2160"/>
        <p:guide pos="3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8801E-3CD2-5644-BA49-4E864978DA5E}"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02348-167B-AF44-9BCA-B933A0BB761C}" type="slidenum">
              <a:rPr lang="en-GB" smtClean="0"/>
              <a:t>‹#›</a:t>
            </a:fld>
            <a:endParaRPr lang="en-GB"/>
          </a:p>
        </p:txBody>
      </p:sp>
    </p:spTree>
    <p:extLst>
      <p:ext uri="{BB962C8B-B14F-4D97-AF65-F5344CB8AC3E}">
        <p14:creationId xmlns:p14="http://schemas.microsoft.com/office/powerpoint/2010/main" val="18584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1">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C3E1CF5-FB84-408B-A635-2072AAC72BB1}" type="slidenum">
              <a:rPr kumimoji="0" lang="en-GB" altLang="en-US" sz="1200" b="0" i="0" u="none" strike="noStrike" kern="1200" cap="none" spc="0" normalizeH="0" baseline="0" noProof="0" smtClean="0">
                <a:ln>
                  <a:noFill/>
                </a:ln>
                <a:solidFill>
                  <a:srgbClr val="0000FF"/>
                </a:solidFill>
                <a:effectLst/>
                <a:uLnTx/>
                <a:uFillTx/>
                <a:latin typeface="Arial" panose="020B0604020202020204" pitchFamily="34" charset="0"/>
                <a:ea typeface="+mn-ea"/>
                <a:cs typeface="Lucida Sans Unicode" panose="020B0602030504020204" pitchFamily="34" charset="0"/>
              </a:rPr>
              <a:pPr marL="0" marR="0" lvl="0" indent="0" algn="r" defTabSz="449263" rtl="0" eaLnBrk="1" fontAlgn="base" latinLnBrk="0" hangingPunct="1">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en-GB" altLang="en-US" sz="1200" b="0" i="0" u="none" strike="noStrike" kern="1200" cap="none" spc="0" normalizeH="0" baseline="0" noProof="0">
              <a:ln>
                <a:noFill/>
              </a:ln>
              <a:solidFill>
                <a:srgbClr val="0000FF"/>
              </a:solidFill>
              <a:effectLst/>
              <a:uLnTx/>
              <a:uFillTx/>
              <a:latin typeface="Arial" panose="020B0604020202020204" pitchFamily="34" charset="0"/>
              <a:ea typeface="+mn-ea"/>
              <a:cs typeface="Lucida Sans Unicode" panose="020B0602030504020204" pitchFamily="34" charset="0"/>
            </a:endParaRPr>
          </a:p>
        </p:txBody>
      </p:sp>
    </p:spTree>
    <p:extLst>
      <p:ext uri="{BB962C8B-B14F-4D97-AF65-F5344CB8AC3E}">
        <p14:creationId xmlns:p14="http://schemas.microsoft.com/office/powerpoint/2010/main" val="3528446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D01BA6-9E77-A64A-AD60-3A475D15E10C}"/>
              </a:ext>
            </a:extLst>
          </p:cNvPr>
          <p:cNvPicPr>
            <a:picLocks noChangeAspect="1"/>
          </p:cNvPicPr>
          <p:nvPr userDrawn="1"/>
        </p:nvPicPr>
        <p:blipFill>
          <a:blip r:embed="rId2"/>
          <a:srcRect/>
          <a:stretch/>
        </p:blipFill>
        <p:spPr>
          <a:xfrm>
            <a:off x="10886" y="-10773"/>
            <a:ext cx="12168821" cy="6857773"/>
          </a:xfrm>
          <a:prstGeom prst="rect">
            <a:avLst/>
          </a:prstGeom>
        </p:spPr>
      </p:pic>
      <p:sp>
        <p:nvSpPr>
          <p:cNvPr id="2" name="Title 1">
            <a:extLst>
              <a:ext uri="{FF2B5EF4-FFF2-40B4-BE49-F238E27FC236}">
                <a16:creationId xmlns:a16="http://schemas.microsoft.com/office/drawing/2014/main" id="{9BD87F1D-8D89-D441-9B65-995C9F968DB9}"/>
              </a:ext>
            </a:extLst>
          </p:cNvPr>
          <p:cNvSpPr>
            <a:spLocks noGrp="1"/>
          </p:cNvSpPr>
          <p:nvPr>
            <p:ph type="ctrTitle"/>
          </p:nvPr>
        </p:nvSpPr>
        <p:spPr>
          <a:xfrm>
            <a:off x="694944" y="3522393"/>
            <a:ext cx="4681728" cy="568344"/>
          </a:xfrm>
          <a:prstGeom prst="rect">
            <a:avLst/>
          </a:prstGeom>
        </p:spPr>
        <p:txBody>
          <a:bodyPr lIns="0" tIns="0" rIns="0" bIns="0" anchor="t" anchorCtr="0">
            <a:normAutofit/>
          </a:bodyPr>
          <a:lstStyle>
            <a:lvl1pPr algn="l">
              <a:defRPr sz="3000" baseline="0">
                <a:solidFill>
                  <a:schemeClr val="tx1"/>
                </a:solidFill>
              </a:defRPr>
            </a:lvl1pPr>
          </a:lstStyle>
          <a:p>
            <a:r>
              <a:rPr lang="en-GB" dirty="0"/>
              <a:t>Click to edit Master title style</a:t>
            </a:r>
          </a:p>
        </p:txBody>
      </p:sp>
      <p:sp>
        <p:nvSpPr>
          <p:cNvPr id="3" name="Subtitle 2">
            <a:extLst>
              <a:ext uri="{FF2B5EF4-FFF2-40B4-BE49-F238E27FC236}">
                <a16:creationId xmlns:a16="http://schemas.microsoft.com/office/drawing/2014/main" id="{5318667B-1F3E-4A41-98FA-88C3129343F8}"/>
              </a:ext>
            </a:extLst>
          </p:cNvPr>
          <p:cNvSpPr>
            <a:spLocks noGrp="1"/>
          </p:cNvSpPr>
          <p:nvPr>
            <p:ph type="subTitle" idx="1"/>
          </p:nvPr>
        </p:nvSpPr>
        <p:spPr>
          <a:xfrm>
            <a:off x="694944" y="4258783"/>
            <a:ext cx="4681728" cy="718284"/>
          </a:xfrm>
          <a:prstGeom prst="rect">
            <a:avLst/>
          </a:prstGeo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10" name="Picture 9">
            <a:extLst>
              <a:ext uri="{FF2B5EF4-FFF2-40B4-BE49-F238E27FC236}">
                <a16:creationId xmlns:a16="http://schemas.microsoft.com/office/drawing/2014/main" id="{9232BB99-6EDE-574E-AE43-A2DE5EAED92F}"/>
              </a:ext>
            </a:extLst>
          </p:cNvPr>
          <p:cNvPicPr>
            <a:picLocks noChangeAspect="1"/>
          </p:cNvPicPr>
          <p:nvPr userDrawn="1"/>
        </p:nvPicPr>
        <p:blipFill>
          <a:blip r:embed="rId3"/>
          <a:srcRect/>
          <a:stretch/>
        </p:blipFill>
        <p:spPr>
          <a:xfrm>
            <a:off x="664030" y="1345297"/>
            <a:ext cx="4299855" cy="791640"/>
          </a:xfrm>
          <a:prstGeom prst="rect">
            <a:avLst/>
          </a:prstGeom>
        </p:spPr>
      </p:pic>
      <p:sp>
        <p:nvSpPr>
          <p:cNvPr id="12" name="Rectangle 2">
            <a:extLst>
              <a:ext uri="{FF2B5EF4-FFF2-40B4-BE49-F238E27FC236}">
                <a16:creationId xmlns:a16="http://schemas.microsoft.com/office/drawing/2014/main" id="{E3D83B52-7332-3543-A5B5-7307EEF5DAC9}"/>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TextBox 15">
            <a:extLst>
              <a:ext uri="{FF2B5EF4-FFF2-40B4-BE49-F238E27FC236}">
                <a16:creationId xmlns:a16="http://schemas.microsoft.com/office/drawing/2014/main" id="{E8618C72-ECE4-6945-BB66-CB80542977B1}"/>
              </a:ext>
            </a:extLst>
          </p:cNvPr>
          <p:cNvSpPr txBox="1"/>
          <p:nvPr userDrawn="1"/>
        </p:nvSpPr>
        <p:spPr>
          <a:xfrm>
            <a:off x="664028" y="5904066"/>
            <a:ext cx="4844143" cy="307777"/>
          </a:xfrm>
          <a:prstGeom prst="rect">
            <a:avLst/>
          </a:prstGeom>
          <a:noFill/>
        </p:spPr>
        <p:txBody>
          <a:bodyPr wrap="square" rtlCol="0">
            <a:spAutoFit/>
          </a:bodyPr>
          <a:lstStyle/>
          <a:p>
            <a:r>
              <a:rPr lang="en-GB" sz="1400" b="1" dirty="0">
                <a:solidFill>
                  <a:schemeClr val="tx1"/>
                </a:solidFill>
                <a:latin typeface="Calibri" panose="020F0502020204030204" pitchFamily="34" charset="0"/>
                <a:cs typeface="Calibri" panose="020F0502020204030204" pitchFamily="34" charset="0"/>
              </a:rPr>
              <a:t>For advisers only</a:t>
            </a:r>
          </a:p>
        </p:txBody>
      </p:sp>
    </p:spTree>
    <p:extLst>
      <p:ext uri="{BB962C8B-B14F-4D97-AF65-F5344CB8AC3E}">
        <p14:creationId xmlns:p14="http://schemas.microsoft.com/office/powerpoint/2010/main" val="234546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Q and A">
    <p:spTree>
      <p:nvGrpSpPr>
        <p:cNvPr id="1" name=""/>
        <p:cNvGrpSpPr/>
        <p:nvPr/>
      </p:nvGrpSpPr>
      <p:grpSpPr>
        <a:xfrm>
          <a:off x="0" y="0"/>
          <a:ext cx="0" cy="0"/>
          <a:chOff x="0" y="0"/>
          <a:chExt cx="0" cy="0"/>
        </a:xfrm>
      </p:grpSpPr>
      <p:pic>
        <p:nvPicPr>
          <p:cNvPr id="3" name="Picture 2" descr="Background pattern, icon&#10;&#10;Description automatically generated">
            <a:extLst>
              <a:ext uri="{FF2B5EF4-FFF2-40B4-BE49-F238E27FC236}">
                <a16:creationId xmlns:a16="http://schemas.microsoft.com/office/drawing/2014/main" id="{208307F8-9090-B949-9642-4B12084A6893}"/>
              </a:ext>
            </a:extLst>
          </p:cNvPr>
          <p:cNvPicPr>
            <a:picLocks noChangeAspect="1"/>
          </p:cNvPicPr>
          <p:nvPr userDrawn="1"/>
        </p:nvPicPr>
        <p:blipFill>
          <a:blip r:embed="rId2"/>
          <a:stretch>
            <a:fillRect/>
          </a:stretch>
        </p:blipFill>
        <p:spPr>
          <a:xfrm>
            <a:off x="11589" y="0"/>
            <a:ext cx="12168821" cy="6858000"/>
          </a:xfrm>
          <a:prstGeom prst="rect">
            <a:avLst/>
          </a:prstGeom>
        </p:spPr>
      </p:pic>
    </p:spTree>
    <p:extLst>
      <p:ext uri="{BB962C8B-B14F-4D97-AF65-F5344CB8AC3E}">
        <p14:creationId xmlns:p14="http://schemas.microsoft.com/office/powerpoint/2010/main" val="95098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Slide">
    <p:bg>
      <p:bgPr>
        <a:solidFill>
          <a:srgbClr val="180E4E"/>
        </a:solidFill>
        <a:effectLst/>
      </p:bgPr>
    </p:bg>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CFB45A0B-95DE-4B49-97C5-9B9443EA883C}"/>
              </a:ext>
            </a:extLst>
          </p:cNvPr>
          <p:cNvPicPr>
            <a:picLocks noChangeAspect="1"/>
          </p:cNvPicPr>
          <p:nvPr userDrawn="1"/>
        </p:nvPicPr>
        <p:blipFill>
          <a:blip r:embed="rId2"/>
          <a:stretch>
            <a:fillRect/>
          </a:stretch>
        </p:blipFill>
        <p:spPr>
          <a:xfrm>
            <a:off x="3953639" y="799143"/>
            <a:ext cx="4299857" cy="791640"/>
          </a:xfrm>
          <a:prstGeom prst="rect">
            <a:avLst/>
          </a:prstGeom>
        </p:spPr>
      </p:pic>
      <p:sp>
        <p:nvSpPr>
          <p:cNvPr id="2" name="TextBox 1">
            <a:extLst>
              <a:ext uri="{FF2B5EF4-FFF2-40B4-BE49-F238E27FC236}">
                <a16:creationId xmlns:a16="http://schemas.microsoft.com/office/drawing/2014/main" id="{52535422-7603-E483-718C-1C999113080A}"/>
              </a:ext>
            </a:extLst>
          </p:cNvPr>
          <p:cNvSpPr txBox="1"/>
          <p:nvPr userDrawn="1"/>
        </p:nvSpPr>
        <p:spPr>
          <a:xfrm>
            <a:off x="1947746" y="2426737"/>
            <a:ext cx="8296507" cy="4616648"/>
          </a:xfrm>
          <a:prstGeom prst="rect">
            <a:avLst/>
          </a:prstGeom>
          <a:noFill/>
        </p:spPr>
        <p:txBody>
          <a:bodyPr wrap="square" rtlCol="0">
            <a:spAutoFit/>
          </a:bodyPr>
          <a:lstStyle/>
          <a:p>
            <a:pPr algn="ctr" eaLnBrk="1" hangingPunct="1">
              <a:defRPr/>
            </a:pPr>
            <a:r>
              <a:rPr lang="en-GB" sz="1400" b="1" kern="1200" baseline="0" dirty="0">
                <a:solidFill>
                  <a:srgbClr val="C30047"/>
                </a:solidFill>
                <a:latin typeface="Open Sans" panose="020B0606030504020204" pitchFamily="34" charset="0"/>
                <a:ea typeface="Open Sans" panose="020B0606030504020204" pitchFamily="34" charset="0"/>
                <a:cs typeface="Open Sans" panose="020B0606030504020204" pitchFamily="34" charset="0"/>
              </a:rPr>
              <a:t>Understanding the risks</a:t>
            </a:r>
          </a:p>
          <a:p>
            <a:pPr algn="ctr" eaLnBrk="1" hangingPunct="1">
              <a:defRPr/>
            </a:pPr>
            <a:r>
              <a:rPr lang="en-GB" sz="1200" kern="1200" dirty="0">
                <a:solidFill>
                  <a:schemeClr val="bg1"/>
                </a:solidFill>
                <a:latin typeface="Calibri" panose="020F0502020204030204" pitchFamily="34" charset="0"/>
                <a:ea typeface="ＭＳ Ｐゴシック" pitchFamily="34" charset="-128"/>
                <a:cs typeface="+mn-cs"/>
              </a:rPr>
              <a:t> • Investment model portfolios may not be suitable for everyone </a:t>
            </a:r>
          </a:p>
          <a:p>
            <a:pPr algn="ctr" eaLnBrk="1" hangingPunct="1">
              <a:defRPr/>
            </a:pPr>
            <a:r>
              <a:rPr lang="en-GB" sz="1200" kern="1200" dirty="0">
                <a:solidFill>
                  <a:schemeClr val="bg1"/>
                </a:solidFill>
                <a:latin typeface="Calibri" panose="020F0502020204030204" pitchFamily="34" charset="0"/>
                <a:ea typeface="ＭＳ Ｐゴシック" pitchFamily="34" charset="-128"/>
                <a:cs typeface="+mn-cs"/>
              </a:rPr>
              <a:t>• The value of funds can increase and decrease, past performance and historical data cannot guarantee future success </a:t>
            </a:r>
          </a:p>
          <a:p>
            <a:pPr algn="ctr" eaLnBrk="1" hangingPunct="1">
              <a:defRPr/>
            </a:pPr>
            <a:r>
              <a:rPr lang="en-GB" sz="1200" kern="1200" dirty="0">
                <a:solidFill>
                  <a:schemeClr val="bg1"/>
                </a:solidFill>
                <a:latin typeface="Calibri" panose="020F0502020204030204" pitchFamily="34" charset="0"/>
                <a:ea typeface="ＭＳ Ｐゴシック" pitchFamily="34" charset="-128"/>
                <a:cs typeface="+mn-cs"/>
              </a:rPr>
              <a:t>• Investors may get back less than they originally invested</a:t>
            </a:r>
          </a:p>
          <a:p>
            <a:pPr algn="ctr" eaLnBrk="1" hangingPunct="1">
              <a:defRPr/>
            </a:pPr>
            <a:endParaRPr lang="en-GB" sz="1400" b="1" kern="1200" dirty="0">
              <a:solidFill>
                <a:schemeClr val="bg1"/>
              </a:solidFill>
              <a:latin typeface="Calibri" panose="020F0502020204030204" pitchFamily="34" charset="0"/>
              <a:ea typeface="ＭＳ Ｐゴシック" pitchFamily="34" charset="-128"/>
              <a:cs typeface="+mn-cs"/>
            </a:endParaRPr>
          </a:p>
          <a:p>
            <a:pPr algn="ctr" eaLnBrk="1" hangingPunct="1">
              <a:defRPr/>
            </a:pPr>
            <a:endParaRPr lang="en-GB" sz="1400" b="1" kern="1200" dirty="0">
              <a:solidFill>
                <a:schemeClr val="bg1"/>
              </a:solidFill>
              <a:latin typeface="Calibri" panose="020F0502020204030204" pitchFamily="34" charset="0"/>
              <a:ea typeface="ＭＳ Ｐゴシック" pitchFamily="34" charset="-128"/>
              <a:cs typeface="+mn-cs"/>
            </a:endParaRPr>
          </a:p>
          <a:p>
            <a:pPr algn="ctr" eaLnBrk="1" hangingPunct="1">
              <a:defRPr/>
            </a:pPr>
            <a:endParaRPr lang="en-GB" sz="1400" b="1" kern="1200" dirty="0">
              <a:solidFill>
                <a:schemeClr val="bg1"/>
              </a:solidFill>
              <a:latin typeface="Calibri" panose="020F0502020204030204" pitchFamily="34" charset="0"/>
              <a:ea typeface="ＭＳ Ｐゴシック" pitchFamily="34" charset="-128"/>
              <a:cs typeface="+mn-cs"/>
            </a:endParaRPr>
          </a:p>
          <a:p>
            <a:pPr algn="ctr" eaLnBrk="1" hangingPunct="1">
              <a:defRPr/>
            </a:pPr>
            <a:endParaRPr lang="en-GB" sz="1400" b="1" kern="1200" dirty="0">
              <a:solidFill>
                <a:schemeClr val="bg1"/>
              </a:solidFill>
              <a:latin typeface="Calibri" panose="020F0502020204030204" pitchFamily="34" charset="0"/>
              <a:ea typeface="ＭＳ Ｐゴシック" pitchFamily="34" charset="-128"/>
              <a:cs typeface="+mn-cs"/>
            </a:endParaRPr>
          </a:p>
          <a:p>
            <a:pPr algn="ctr" eaLnBrk="1" hangingPunct="1">
              <a:defRPr/>
            </a:pPr>
            <a:r>
              <a:rPr lang="en-GB" sz="1400" b="1" kern="1200" dirty="0">
                <a:solidFill>
                  <a:schemeClr val="bg1"/>
                </a:solidFill>
                <a:latin typeface="Calibri" panose="020F0502020204030204" pitchFamily="34" charset="0"/>
                <a:ea typeface="ＭＳ Ｐゴシック" pitchFamily="34" charset="-128"/>
                <a:cs typeface="+mn-cs"/>
              </a:rPr>
              <a:t>Disclaimer</a:t>
            </a:r>
          </a:p>
          <a:p>
            <a:pPr algn="ctr" eaLnBrk="1" hangingPunct="1">
              <a:defRPr/>
            </a:pPr>
            <a:endParaRPr lang="en-GB" sz="1200" kern="1200" dirty="0">
              <a:solidFill>
                <a:schemeClr val="bg1"/>
              </a:solidFill>
              <a:latin typeface="Calibri" panose="020F0502020204030204" pitchFamily="34" charset="0"/>
              <a:ea typeface="ＭＳ Ｐゴシック" pitchFamily="34" charset="-128"/>
              <a:cs typeface="+mn-cs"/>
            </a:endParaRPr>
          </a:p>
          <a:p>
            <a:pPr algn="ctr" eaLnBrk="1" hangingPunct="1">
              <a:defRPr/>
            </a:pPr>
            <a:r>
              <a:rPr lang="en-GB" sz="1200" kern="1200" dirty="0">
                <a:solidFill>
                  <a:schemeClr val="bg1"/>
                </a:solidFill>
                <a:latin typeface="Calibri" panose="020F0502020204030204" pitchFamily="34" charset="0"/>
                <a:ea typeface="ＭＳ Ｐゴシック" pitchFamily="34" charset="-128"/>
                <a:cs typeface="+mn-cs"/>
              </a:rPr>
              <a:t>Some figures and numbers in this document are based on </a:t>
            </a:r>
            <a:r>
              <a:rPr lang="en-GB" sz="1200" kern="1200" dirty="0" err="1">
                <a:solidFill>
                  <a:schemeClr val="bg1"/>
                </a:solidFill>
                <a:latin typeface="Calibri" panose="020F0502020204030204" pitchFamily="34" charset="0"/>
                <a:ea typeface="ＭＳ Ｐゴシック" pitchFamily="34" charset="-128"/>
                <a:cs typeface="+mn-cs"/>
              </a:rPr>
              <a:t>Copia’s</a:t>
            </a:r>
            <a:r>
              <a:rPr lang="en-GB" sz="1200" kern="1200" dirty="0">
                <a:solidFill>
                  <a:schemeClr val="bg1"/>
                </a:solidFill>
                <a:latin typeface="Calibri" panose="020F0502020204030204" pitchFamily="34" charset="0"/>
                <a:ea typeface="ＭＳ Ｐゴシック" pitchFamily="34" charset="-128"/>
                <a:cs typeface="+mn-cs"/>
              </a:rPr>
              <a:t> simulation data. Figures relating to simulated performance is not a reliable indicator of the future. Models are prepared in accordance with tolerance to risk and not client circumstances and information is from given sources and taken to be reliable and accurate, which </a:t>
            </a:r>
            <a:r>
              <a:rPr lang="en-GB" sz="1200" kern="1200" dirty="0" err="1">
                <a:solidFill>
                  <a:schemeClr val="bg1"/>
                </a:solidFill>
                <a:latin typeface="Calibri" panose="020F0502020204030204" pitchFamily="34" charset="0"/>
                <a:ea typeface="ＭＳ Ｐゴシック" pitchFamily="34" charset="-128"/>
                <a:cs typeface="+mn-cs"/>
              </a:rPr>
              <a:t>Copia</a:t>
            </a:r>
            <a:r>
              <a:rPr lang="en-GB" sz="1200" kern="1200" dirty="0">
                <a:solidFill>
                  <a:schemeClr val="bg1"/>
                </a:solidFill>
                <a:latin typeface="Calibri" panose="020F0502020204030204" pitchFamily="34" charset="0"/>
                <a:ea typeface="ＭＳ Ｐゴシック" pitchFamily="34" charset="-128"/>
                <a:cs typeface="+mn-cs"/>
              </a:rPr>
              <a:t> cannot warrant for accuracy or completeness. This document is intended to provide information for professional Advisers only and is not intended for onward transmission to clients. </a:t>
            </a:r>
            <a:r>
              <a:rPr lang="en-GB" sz="1200" kern="1200" dirty="0" err="1">
                <a:solidFill>
                  <a:schemeClr val="bg1"/>
                </a:solidFill>
                <a:latin typeface="Calibri" panose="020F0502020204030204" pitchFamily="34" charset="0"/>
                <a:ea typeface="ＭＳ Ｐゴシック" pitchFamily="34" charset="-128"/>
                <a:cs typeface="+mn-cs"/>
              </a:rPr>
              <a:t>Copia</a:t>
            </a:r>
            <a:r>
              <a:rPr lang="en-GB" sz="1200" kern="1200" dirty="0">
                <a:solidFill>
                  <a:schemeClr val="bg1"/>
                </a:solidFill>
                <a:latin typeface="Calibri" panose="020F0502020204030204" pitchFamily="34" charset="0"/>
                <a:ea typeface="ＭＳ Ｐゴシック" pitchFamily="34" charset="-128"/>
                <a:cs typeface="+mn-cs"/>
              </a:rPr>
              <a:t> does not provide advice – Advisers must seek their own compliance/legal advice before relying on the information provided in this document. </a:t>
            </a:r>
          </a:p>
          <a:p>
            <a:pPr algn="ctr" eaLnBrk="1" hangingPunct="1">
              <a:defRPr/>
            </a:pPr>
            <a:endParaRPr lang="en-GB" sz="1200" kern="1200" dirty="0">
              <a:solidFill>
                <a:schemeClr val="bg1"/>
              </a:solidFill>
              <a:latin typeface="Calibri" panose="020F0502020204030204" pitchFamily="34" charset="0"/>
              <a:ea typeface="ＭＳ Ｐゴシック" pitchFamily="34" charset="-128"/>
              <a:cs typeface="+mn-cs"/>
            </a:endParaRPr>
          </a:p>
          <a:p>
            <a:pPr algn="ctr" eaLnBrk="1" hangingPunct="1">
              <a:defRPr/>
            </a:pPr>
            <a:r>
              <a:rPr lang="en-GB" sz="1200" kern="1200" dirty="0" err="1">
                <a:solidFill>
                  <a:schemeClr val="bg1"/>
                </a:solidFill>
                <a:latin typeface="Calibri" panose="020F0502020204030204" pitchFamily="34" charset="0"/>
                <a:ea typeface="ＭＳ Ｐゴシック" pitchFamily="34" charset="-128"/>
                <a:cs typeface="+mn-cs"/>
              </a:rPr>
              <a:t>Copia</a:t>
            </a:r>
            <a:r>
              <a:rPr lang="en-GB" sz="1200" kern="1200" dirty="0">
                <a:solidFill>
                  <a:schemeClr val="bg1"/>
                </a:solidFill>
                <a:latin typeface="Calibri" panose="020F0502020204030204" pitchFamily="34" charset="0"/>
                <a:ea typeface="ＭＳ Ｐゴシック" pitchFamily="34" charset="-128"/>
                <a:cs typeface="+mn-cs"/>
              </a:rPr>
              <a:t> is a trading name of </a:t>
            </a:r>
            <a:r>
              <a:rPr lang="en-GB" sz="1200" kern="1200" dirty="0" err="1">
                <a:solidFill>
                  <a:schemeClr val="bg1"/>
                </a:solidFill>
                <a:latin typeface="Calibri" panose="020F0502020204030204" pitchFamily="34" charset="0"/>
                <a:ea typeface="ＭＳ Ｐゴシック" pitchFamily="34" charset="-128"/>
                <a:cs typeface="+mn-cs"/>
              </a:rPr>
              <a:t>Novia</a:t>
            </a:r>
            <a:r>
              <a:rPr lang="en-GB" sz="1200" kern="1200" dirty="0">
                <a:solidFill>
                  <a:schemeClr val="bg1"/>
                </a:solidFill>
                <a:latin typeface="Calibri" panose="020F0502020204030204" pitchFamily="34" charset="0"/>
                <a:ea typeface="ＭＳ Ｐゴシック" pitchFamily="34" charset="-128"/>
                <a:cs typeface="+mn-cs"/>
              </a:rPr>
              <a:t> Financial plc. </a:t>
            </a:r>
            <a:r>
              <a:rPr lang="en-GB" sz="1200" kern="1200" dirty="0" err="1">
                <a:solidFill>
                  <a:schemeClr val="bg1"/>
                </a:solidFill>
                <a:latin typeface="Calibri" panose="020F0502020204030204" pitchFamily="34" charset="0"/>
                <a:ea typeface="ＭＳ Ｐゴシック" pitchFamily="34" charset="-128"/>
                <a:cs typeface="+mn-cs"/>
              </a:rPr>
              <a:t>Novia</a:t>
            </a:r>
            <a:r>
              <a:rPr lang="en-GB" sz="1200" kern="1200" dirty="0">
                <a:solidFill>
                  <a:schemeClr val="bg1"/>
                </a:solidFill>
                <a:latin typeface="Calibri" panose="020F0502020204030204" pitchFamily="34" charset="0"/>
                <a:ea typeface="ＭＳ Ｐゴシック" pitchFamily="34" charset="-128"/>
                <a:cs typeface="+mn-cs"/>
              </a:rPr>
              <a:t> Financial plc is a limited company registered in England &amp; Wales. Register Number: 06467886. Registered office: Cambridge House, Henry Street, Bath, Somerset, BA1 1JS. </a:t>
            </a:r>
            <a:r>
              <a:rPr lang="en-GB" sz="1200" kern="1200" dirty="0" err="1">
                <a:solidFill>
                  <a:schemeClr val="bg1"/>
                </a:solidFill>
                <a:latin typeface="Calibri" panose="020F0502020204030204" pitchFamily="34" charset="0"/>
                <a:ea typeface="ＭＳ Ｐゴシック" pitchFamily="34" charset="-128"/>
                <a:cs typeface="+mn-cs"/>
              </a:rPr>
              <a:t>Novia</a:t>
            </a:r>
            <a:r>
              <a:rPr lang="en-GB" sz="1200" kern="1200" dirty="0">
                <a:solidFill>
                  <a:schemeClr val="bg1"/>
                </a:solidFill>
                <a:latin typeface="Calibri" panose="020F0502020204030204" pitchFamily="34" charset="0"/>
                <a:ea typeface="ＭＳ Ｐゴシック" pitchFamily="34" charset="-128"/>
                <a:cs typeface="+mn-cs"/>
              </a:rPr>
              <a:t> Financial plc. is authorised and regulated by the Financial Conduct Authority. Register Number: 481600</a:t>
            </a:r>
          </a:p>
          <a:p>
            <a:pPr algn="ctr" eaLnBrk="1" hangingPunct="1">
              <a:defRPr/>
            </a:pPr>
            <a:endParaRPr lang="en-GB" sz="1200" kern="1200" dirty="0">
              <a:solidFill>
                <a:schemeClr val="bg1"/>
              </a:solidFill>
              <a:latin typeface="Calibri" panose="020F0502020204030204"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pitchFamily="34" charset="0"/>
                <a:ea typeface="ＭＳ Ｐゴシック" pitchFamily="34" charset="-128"/>
              </a:rPr>
              <a:t>© </a:t>
            </a:r>
            <a:r>
              <a:rPr lang="en-GB" sz="1200" dirty="0" err="1">
                <a:solidFill>
                  <a:schemeClr val="bg1"/>
                </a:solidFill>
                <a:latin typeface="Calibri" panose="020F0502020204030204" pitchFamily="34" charset="0"/>
                <a:ea typeface="ＭＳ Ｐゴシック" pitchFamily="34" charset="-128"/>
              </a:rPr>
              <a:t>Copia</a:t>
            </a:r>
            <a:r>
              <a:rPr lang="en-GB" sz="1200" dirty="0">
                <a:solidFill>
                  <a:schemeClr val="bg1"/>
                </a:solidFill>
                <a:latin typeface="Calibri" panose="020F0502020204030204" pitchFamily="34" charset="0"/>
                <a:ea typeface="ＭＳ Ｐゴシック" pitchFamily="34" charset="-128"/>
              </a:rPr>
              <a:t> Capital Management All Rights Reserved</a:t>
            </a:r>
          </a:p>
          <a:p>
            <a:pPr algn="ctr" eaLnBrk="1" hangingPunct="1">
              <a:defRPr/>
            </a:pPr>
            <a:endParaRPr lang="en-GB" sz="1200" dirty="0">
              <a:solidFill>
                <a:schemeClr val="bg1"/>
              </a:solidFill>
            </a:endParaRPr>
          </a:p>
        </p:txBody>
      </p:sp>
    </p:spTree>
    <p:extLst>
      <p:ext uri="{BB962C8B-B14F-4D97-AF65-F5344CB8AC3E}">
        <p14:creationId xmlns:p14="http://schemas.microsoft.com/office/powerpoint/2010/main" val="321984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94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8018-FE55-AC4B-8024-CADDC735F60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A120EC2-F5B2-264E-B782-38363205D7BB}"/>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1E5465A1-2177-3E4C-8ED4-DD483E8B02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8D7243-E514-734C-A7EF-9BBB9EC3D2B5}"/>
              </a:ext>
            </a:extLst>
          </p:cNvPr>
          <p:cNvSpPr>
            <a:spLocks noGrp="1"/>
          </p:cNvSpPr>
          <p:nvPr>
            <p:ph type="sldNum" sz="quarter" idx="12"/>
          </p:nvPr>
        </p:nvSpPr>
        <p:spPr/>
        <p:txBody>
          <a:bodyPr/>
          <a:lstStyle/>
          <a:p>
            <a:fld id="{7E275EAF-F551-DA4E-A45A-68FC8F539EB2}" type="slidenum">
              <a:rPr lang="en-GB" smtClean="0"/>
              <a:pPr/>
              <a:t>‹#›</a:t>
            </a:fld>
            <a:endParaRPr lang="en-GB"/>
          </a:p>
        </p:txBody>
      </p:sp>
    </p:spTree>
    <p:extLst>
      <p:ext uri="{BB962C8B-B14F-4D97-AF65-F5344CB8AC3E}">
        <p14:creationId xmlns:p14="http://schemas.microsoft.com/office/powerpoint/2010/main" val="1366519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7F1D-8D89-D441-9B65-995C9F968DB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18667B-1F3E-4A41-98FA-88C3129343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7DEFA7C-CDF7-6741-8B34-B7824880133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04B1C831-4411-2D47-8846-E23A7A308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C3EAF2-489A-4045-B178-0368EA89DF14}"/>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382837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2FE9-660E-E74C-84C8-E6F6A53CF11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17E1A5C-655E-464D-BB17-2ED0526D22B3}"/>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6493418C-046D-1E45-8F92-BE07EDEF95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09D5F9-695F-F742-898D-AFF332C6A5F9}"/>
              </a:ext>
            </a:extLst>
          </p:cNvPr>
          <p:cNvSpPr>
            <a:spLocks noGrp="1"/>
          </p:cNvSpPr>
          <p:nvPr>
            <p:ph type="sldNum" sz="quarter" idx="12"/>
          </p:nvPr>
        </p:nvSpPr>
        <p:spPr/>
        <p:txBody>
          <a:bodyPr/>
          <a:lstStyle/>
          <a:p>
            <a:fld id="{7E275EAF-F551-DA4E-A45A-68FC8F539EB2}" type="slidenum">
              <a:rPr lang="en-GB" smtClean="0"/>
              <a:pPr/>
              <a:t>‹#›</a:t>
            </a:fld>
            <a:endParaRPr lang="en-GB"/>
          </a:p>
        </p:txBody>
      </p:sp>
    </p:spTree>
    <p:extLst>
      <p:ext uri="{BB962C8B-B14F-4D97-AF65-F5344CB8AC3E}">
        <p14:creationId xmlns:p14="http://schemas.microsoft.com/office/powerpoint/2010/main" val="29807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2F99-C93A-D24E-879B-63F6A96B31B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06C56B-B92D-B04D-974C-60D5247CF2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41A9EE-77F7-0448-B866-0A19DB1F94D9}"/>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8A4EF4C6-A39D-EA4A-8EB6-F992251DB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80021C-6A4F-3848-8180-EDE7503CAFF6}"/>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135291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E62D-C13A-DA41-B4B1-640ECDE30EB7}"/>
              </a:ext>
            </a:extLst>
          </p:cNvPr>
          <p:cNvSpPr>
            <a:spLocks noGrp="1"/>
          </p:cNvSpPr>
          <p:nvPr>
            <p:ph type="title"/>
          </p:nvPr>
        </p:nvSpPr>
        <p:spPr>
          <a:xfrm>
            <a:off x="533400" y="343354"/>
            <a:ext cx="10515600" cy="1071789"/>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29E01249-135C-9F4C-830F-0EC24CBF71B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C1BDF5-7199-304C-8D6C-BE30D4DCE81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5B34DB0-567B-9249-B3CB-7213E28A8182}"/>
              </a:ext>
            </a:extLst>
          </p:cNvPr>
          <p:cNvSpPr>
            <a:spLocks noGrp="1"/>
          </p:cNvSpPr>
          <p:nvPr>
            <p:ph type="dt" sz="half" idx="10"/>
          </p:nvPr>
        </p:nvSpPr>
        <p:spPr/>
        <p:txBody>
          <a:bodyPr/>
          <a:lstStyle/>
          <a:p>
            <a:r>
              <a:rPr lang="en-GB"/>
              <a:t>06 \ 09 \ 2018</a:t>
            </a:r>
          </a:p>
        </p:txBody>
      </p:sp>
      <p:sp>
        <p:nvSpPr>
          <p:cNvPr id="6" name="Footer Placeholder 5">
            <a:extLst>
              <a:ext uri="{FF2B5EF4-FFF2-40B4-BE49-F238E27FC236}">
                <a16:creationId xmlns:a16="http://schemas.microsoft.com/office/drawing/2014/main" id="{C0507FFD-8925-A641-933A-035F3D01C9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C7733-40CE-A040-ACB6-51D691DCF9AC}"/>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343414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159F-A847-9845-8744-FD77BDAD4535}"/>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F0D452C1-1C44-0743-B7A5-7D97E473F92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A06744-5DDA-F044-A28D-861C2F4AC708}"/>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FB6ACBB-9538-5749-910C-EFE2CDF374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DBB2BE-6E35-6C42-9D7B-239248673FF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0D1892D-18CB-DC4F-8EBB-95B5C590658F}"/>
              </a:ext>
            </a:extLst>
          </p:cNvPr>
          <p:cNvSpPr>
            <a:spLocks noGrp="1"/>
          </p:cNvSpPr>
          <p:nvPr>
            <p:ph type="dt" sz="half" idx="10"/>
          </p:nvPr>
        </p:nvSpPr>
        <p:spPr/>
        <p:txBody>
          <a:bodyPr/>
          <a:lstStyle/>
          <a:p>
            <a:r>
              <a:rPr lang="en-GB"/>
              <a:t>06 \ 09 \ 2018</a:t>
            </a:r>
          </a:p>
        </p:txBody>
      </p:sp>
      <p:sp>
        <p:nvSpPr>
          <p:cNvPr id="8" name="Footer Placeholder 7">
            <a:extLst>
              <a:ext uri="{FF2B5EF4-FFF2-40B4-BE49-F238E27FC236}">
                <a16:creationId xmlns:a16="http://schemas.microsoft.com/office/drawing/2014/main" id="{D5C7D450-E35C-6A4B-9578-13E151363E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39142B-3880-0244-BC7B-5ACBF40207A1}"/>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341393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EBA8-4CD0-9742-9ED4-1994E901C0EB}"/>
              </a:ext>
            </a:extLst>
          </p:cNvPr>
          <p:cNvSpPr>
            <a:spLocks noGrp="1"/>
          </p:cNvSpPr>
          <p:nvPr>
            <p:ph type="title"/>
          </p:nvPr>
        </p:nvSpPr>
        <p:spPr>
          <a:xfrm>
            <a:off x="533400" y="343354"/>
            <a:ext cx="10515600" cy="1071789"/>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A98934A2-7D8E-8C4B-8087-13CCE300D902}"/>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81F36B4B-D4CD-C845-BF59-2B5EB7B152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A7B059-635D-4F48-A177-7CF583702916}"/>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243246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2D11-EDFE-3B45-89AF-115BD7EA8295}"/>
              </a:ext>
            </a:extLst>
          </p:cNvPr>
          <p:cNvSpPr>
            <a:spLocks noGrp="1"/>
          </p:cNvSpPr>
          <p:nvPr>
            <p:ph type="title"/>
          </p:nvPr>
        </p:nvSpPr>
        <p:spPr>
          <a:xfrm>
            <a:off x="533399" y="441326"/>
            <a:ext cx="11027229" cy="886732"/>
          </a:xfrm>
          <a:prstGeom prst="rect">
            <a:avLst/>
          </a:prstGeom>
        </p:spPr>
        <p:txBody>
          <a:bodyPr/>
          <a:lstStyle>
            <a:lvl1pPr>
              <a:defRPr sz="3600" b="1">
                <a:solidFill>
                  <a:srgbClr val="C30047"/>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36DBC178-F91A-364F-BC57-3B7CC0971D07}"/>
              </a:ext>
            </a:extLst>
          </p:cNvPr>
          <p:cNvSpPr>
            <a:spLocks noGrp="1"/>
          </p:cNvSpPr>
          <p:nvPr>
            <p:ph idx="1"/>
          </p:nvPr>
        </p:nvSpPr>
        <p:spPr>
          <a:xfrm>
            <a:off x="511629" y="1556657"/>
            <a:ext cx="11038114" cy="4522334"/>
          </a:xfrm>
        </p:spPr>
        <p:txBody>
          <a:bodyPr/>
          <a:lstStyle>
            <a:lvl1pPr marL="228600" indent="-228600">
              <a:buSzPct val="65000"/>
              <a:buFontTx/>
              <a:buBlip>
                <a:blip r:embed="rId2"/>
              </a:buBlip>
              <a:defRPr/>
            </a:lvl1pPr>
            <a:lvl2pPr marL="685800" indent="-228600">
              <a:buSzPct val="60000"/>
              <a:buFontTx/>
              <a:buBlip>
                <a:blip r:embed="rId3"/>
              </a:buBlip>
              <a:defRPr/>
            </a:lvl2pPr>
            <a:lvl3pPr marL="1143000" indent="-228600">
              <a:buClr>
                <a:schemeClr val="tx1"/>
              </a:buClr>
              <a:buFont typeface="Wingdings" pitchFamily="2" charset="2"/>
              <a:buChar char="§"/>
              <a:defRPr/>
            </a:lvl3pPr>
            <a:lvl4pPr marL="1600200" indent="-228600">
              <a:buClr>
                <a:schemeClr val="tx1"/>
              </a:buClr>
              <a:buFont typeface="Wingdings" pitchFamily="2" charset="2"/>
              <a:buChar char="§"/>
              <a:defRPr/>
            </a:lvl4pPr>
            <a:lvl5pPr marL="2057400" indent="-228600">
              <a:buClr>
                <a:schemeClr val="tx1"/>
              </a:buClr>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7FD38D9-2444-A349-8B61-0E64FA708DB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7D6019C7-D1BA-D241-A6DD-9D4A22B90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20C6-3DDF-8F49-90ED-385BEA929E6F}"/>
              </a:ext>
            </a:extLst>
          </p:cNvPr>
          <p:cNvSpPr>
            <a:spLocks noGrp="1"/>
          </p:cNvSpPr>
          <p:nvPr>
            <p:ph type="sldNum" sz="quarter" idx="12"/>
          </p:nvPr>
        </p:nvSpPr>
        <p:spPr/>
        <p:txBody>
          <a:bodyPr/>
          <a:lstStyle/>
          <a:p>
            <a:fld id="{7E275EAF-F551-DA4E-A45A-68FC8F539EB2}" type="slidenum">
              <a:rPr lang="en-GB" smtClean="0"/>
              <a:t>‹#›</a:t>
            </a:fld>
            <a:endParaRPr lang="en-GB"/>
          </a:p>
        </p:txBody>
      </p:sp>
      <p:pic>
        <p:nvPicPr>
          <p:cNvPr id="8" name="Picture 7" descr="Icon&#10;&#10;Description automatically generated">
            <a:extLst>
              <a:ext uri="{FF2B5EF4-FFF2-40B4-BE49-F238E27FC236}">
                <a16:creationId xmlns:a16="http://schemas.microsoft.com/office/drawing/2014/main" id="{D9F468A0-DBFD-EC43-916B-359BCC7E500C}"/>
              </a:ext>
            </a:extLst>
          </p:cNvPr>
          <p:cNvPicPr>
            <a:picLocks noChangeAspect="1"/>
          </p:cNvPicPr>
          <p:nvPr userDrawn="1"/>
        </p:nvPicPr>
        <p:blipFill>
          <a:blip r:embed="rId4"/>
          <a:stretch>
            <a:fillRect/>
          </a:stretch>
        </p:blipFill>
        <p:spPr>
          <a:xfrm>
            <a:off x="10549010" y="5246914"/>
            <a:ext cx="1642989" cy="1611086"/>
          </a:xfrm>
          <a:prstGeom prst="rect">
            <a:avLst/>
          </a:prstGeom>
        </p:spPr>
      </p:pic>
    </p:spTree>
    <p:extLst>
      <p:ext uri="{BB962C8B-B14F-4D97-AF65-F5344CB8AC3E}">
        <p14:creationId xmlns:p14="http://schemas.microsoft.com/office/powerpoint/2010/main" val="191179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EE778-B82B-7E4C-9768-AFFA77D5CB65}"/>
              </a:ext>
            </a:extLst>
          </p:cNvPr>
          <p:cNvSpPr>
            <a:spLocks noGrp="1"/>
          </p:cNvSpPr>
          <p:nvPr>
            <p:ph type="dt" sz="half" idx="10"/>
          </p:nvPr>
        </p:nvSpPr>
        <p:spPr/>
        <p:txBody>
          <a:bodyPr/>
          <a:lstStyle/>
          <a:p>
            <a:r>
              <a:rPr lang="en-GB"/>
              <a:t>06 \ 09 \ 2018</a:t>
            </a:r>
          </a:p>
        </p:txBody>
      </p:sp>
      <p:sp>
        <p:nvSpPr>
          <p:cNvPr id="3" name="Footer Placeholder 2">
            <a:extLst>
              <a:ext uri="{FF2B5EF4-FFF2-40B4-BE49-F238E27FC236}">
                <a16:creationId xmlns:a16="http://schemas.microsoft.com/office/drawing/2014/main" id="{30E66C37-8978-E641-A561-A66B195ED6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94B361-A9DC-5A47-A7BB-FBE760D1EB0E}"/>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3936153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9611-C70F-BC46-B643-1D72CE19A3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D3368A-400F-A14E-97B3-84004B6AC9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AE5B33E-6DF3-A540-9419-702CFB708D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60315C-F7EE-5441-AB2F-D63C21C2ACFF}"/>
              </a:ext>
            </a:extLst>
          </p:cNvPr>
          <p:cNvSpPr>
            <a:spLocks noGrp="1"/>
          </p:cNvSpPr>
          <p:nvPr>
            <p:ph type="dt" sz="half" idx="10"/>
          </p:nvPr>
        </p:nvSpPr>
        <p:spPr/>
        <p:txBody>
          <a:bodyPr/>
          <a:lstStyle/>
          <a:p>
            <a:r>
              <a:rPr lang="en-GB"/>
              <a:t>06 \ 09 \ 2018</a:t>
            </a:r>
          </a:p>
        </p:txBody>
      </p:sp>
      <p:sp>
        <p:nvSpPr>
          <p:cNvPr id="6" name="Footer Placeholder 5">
            <a:extLst>
              <a:ext uri="{FF2B5EF4-FFF2-40B4-BE49-F238E27FC236}">
                <a16:creationId xmlns:a16="http://schemas.microsoft.com/office/drawing/2014/main" id="{801A1C6A-3EE0-AA47-8FEC-FE177BE9C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4CD5D5-B736-8244-96CA-A9E3880EE8B3}"/>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138648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EBEC-1CAD-A342-BCBB-7704AA7F1E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C477F1C-0AE7-E145-B60B-5C066988AB7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2ED8D33E-F3F3-EE44-9A3E-F011B1BA09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6A7C00-102F-CF4F-8130-51E9AACF543B}"/>
              </a:ext>
            </a:extLst>
          </p:cNvPr>
          <p:cNvSpPr>
            <a:spLocks noGrp="1"/>
          </p:cNvSpPr>
          <p:nvPr>
            <p:ph type="dt" sz="half" idx="10"/>
          </p:nvPr>
        </p:nvSpPr>
        <p:spPr/>
        <p:txBody>
          <a:bodyPr/>
          <a:lstStyle/>
          <a:p>
            <a:r>
              <a:rPr lang="en-GB"/>
              <a:t>06 \ 09 \ 2018</a:t>
            </a:r>
          </a:p>
        </p:txBody>
      </p:sp>
      <p:sp>
        <p:nvSpPr>
          <p:cNvPr id="6" name="Footer Placeholder 5">
            <a:extLst>
              <a:ext uri="{FF2B5EF4-FFF2-40B4-BE49-F238E27FC236}">
                <a16:creationId xmlns:a16="http://schemas.microsoft.com/office/drawing/2014/main" id="{61CBB996-19D6-AC40-964B-64985AF681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14140-AA1E-B447-A196-9DDE0318D379}"/>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149859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2346-C3BD-C148-9085-2C63A45A49FE}"/>
              </a:ext>
            </a:extLst>
          </p:cNvPr>
          <p:cNvSpPr>
            <a:spLocks noGrp="1"/>
          </p:cNvSpPr>
          <p:nvPr>
            <p:ph type="title"/>
          </p:nvPr>
        </p:nvSpPr>
        <p:spPr>
          <a:xfrm>
            <a:off x="533400" y="343354"/>
            <a:ext cx="10515600" cy="1071789"/>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50FEFC0-9EA8-AB4E-A35F-C709DC125CBD}"/>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457FC7-9B59-F541-8A31-11B91B457D37}"/>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17F93175-05B6-6542-9237-EB967E32B9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51F54-C305-D545-A4F7-C6EAFDE58F6E}"/>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4286570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1F1AA-730E-3747-967D-F04144C891D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0CB1CC5-E065-714B-B976-93E4140C59E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E6C12A-27E6-834A-AD75-67EA19DF87D1}"/>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67D2FE04-3C67-3041-AE9D-88EEB0190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0E7543-8CA9-E743-9071-6F7B114B3362}"/>
              </a:ext>
            </a:extLst>
          </p:cNvPr>
          <p:cNvSpPr>
            <a:spLocks noGrp="1"/>
          </p:cNvSpPr>
          <p:nvPr>
            <p:ph type="sldNum" sz="quarter" idx="12"/>
          </p:nvPr>
        </p:nvSpPr>
        <p:spPr/>
        <p:txBody>
          <a:bodyPr/>
          <a:lstStyle/>
          <a:p>
            <a:fld id="{7E275EAF-F551-DA4E-A45A-68FC8F539EB2}" type="slidenum">
              <a:rPr lang="en-GB" smtClean="0"/>
              <a:t>‹#›</a:t>
            </a:fld>
            <a:endParaRPr lang="en-GB"/>
          </a:p>
        </p:txBody>
      </p:sp>
    </p:spTree>
    <p:extLst>
      <p:ext uri="{BB962C8B-B14F-4D97-AF65-F5344CB8AC3E}">
        <p14:creationId xmlns:p14="http://schemas.microsoft.com/office/powerpoint/2010/main" val="81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idx="10"/>
          </p:nvPr>
        </p:nvSpPr>
        <p:spPr/>
        <p:txBody>
          <a:bodyPr/>
          <a:lstStyle/>
          <a:p>
            <a:pPr>
              <a:defRPr/>
            </a:pPr>
            <a:fld id="{05FD9AF2-8DF2-4057-A1BA-A848BA10590A}" type="datetime4">
              <a:rPr lang="en-GB" smtClean="0"/>
              <a:t>04 October 2023</a:t>
            </a:fld>
            <a:endParaRPr lang="en-GB" dirty="0"/>
          </a:p>
        </p:txBody>
      </p:sp>
      <p:sp>
        <p:nvSpPr>
          <p:cNvPr id="4" name="Footer Placeholder 3"/>
          <p:cNvSpPr>
            <a:spLocks noGrp="1"/>
          </p:cNvSpPr>
          <p:nvPr>
            <p:ph type="ftr" idx="11"/>
          </p:nvPr>
        </p:nvSpPr>
        <p:spPr/>
        <p:txBody>
          <a:bodyPr/>
          <a:lstStyle/>
          <a:p>
            <a:pPr>
              <a:defRPr/>
            </a:pPr>
            <a:r>
              <a:rPr lang="en-GB"/>
              <a:t>© RCR 2021</a:t>
            </a:r>
          </a:p>
        </p:txBody>
      </p:sp>
      <p:sp>
        <p:nvSpPr>
          <p:cNvPr id="5" name="Slide Number Placeholder 4"/>
          <p:cNvSpPr>
            <a:spLocks noGrp="1"/>
          </p:cNvSpPr>
          <p:nvPr>
            <p:ph type="sldNum" idx="12"/>
          </p:nvPr>
        </p:nvSpPr>
        <p:spPr/>
        <p:txBody>
          <a:bodyPr/>
          <a:lstStyle/>
          <a:p>
            <a:fld id="{703AB207-5A47-4CD5-B1A6-F89AE681F28C}" type="slidenum">
              <a:rPr lang="en-GB" altLang="en-US" smtClean="0"/>
              <a:pPr/>
              <a:t>‹#›</a:t>
            </a:fld>
            <a:endParaRPr lang="en-GB" altLang="en-US"/>
          </a:p>
        </p:txBody>
      </p:sp>
      <p:sp>
        <p:nvSpPr>
          <p:cNvPr id="8" name="Text Placeholder 7"/>
          <p:cNvSpPr>
            <a:spLocks noGrp="1"/>
          </p:cNvSpPr>
          <p:nvPr>
            <p:ph type="body" sz="quarter" idx="13"/>
          </p:nvPr>
        </p:nvSpPr>
        <p:spPr>
          <a:xfrm>
            <a:off x="623888" y="1268413"/>
            <a:ext cx="10944225"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455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BC178-F91A-364F-BC57-3B7CC0971D07}"/>
              </a:ext>
            </a:extLst>
          </p:cNvPr>
          <p:cNvSpPr>
            <a:spLocks noGrp="1"/>
          </p:cNvSpPr>
          <p:nvPr>
            <p:ph idx="1"/>
          </p:nvPr>
        </p:nvSpPr>
        <p:spPr>
          <a:xfrm>
            <a:off x="511629" y="1556657"/>
            <a:ext cx="11038114" cy="4522334"/>
          </a:xfrm>
        </p:spPr>
        <p:txBody>
          <a:bodyPr/>
          <a:lstStyle>
            <a:lvl1pPr marL="228600" indent="-228600">
              <a:buSzPct val="65000"/>
              <a:buFontTx/>
              <a:buBlip>
                <a:blip r:embed="rId2"/>
              </a:buBlip>
              <a:defRPr/>
            </a:lvl1pPr>
            <a:lvl2pPr marL="685800" indent="-228600">
              <a:buSzPct val="60000"/>
              <a:buFontTx/>
              <a:buBlip>
                <a:blip r:embed="rId3"/>
              </a:buBlip>
              <a:defRPr/>
            </a:lvl2pPr>
            <a:lvl3pPr marL="1143000" indent="-228600">
              <a:buClr>
                <a:schemeClr val="tx1"/>
              </a:buClr>
              <a:buFont typeface="Wingdings" pitchFamily="2" charset="2"/>
              <a:buChar char="§"/>
              <a:defRPr/>
            </a:lvl3pPr>
            <a:lvl4pPr marL="1600200" indent="-228600">
              <a:buClr>
                <a:schemeClr val="tx1"/>
              </a:buClr>
              <a:buFont typeface="Wingdings" pitchFamily="2" charset="2"/>
              <a:buChar char="§"/>
              <a:defRPr/>
            </a:lvl4pPr>
            <a:lvl5pPr marL="2057400" indent="-228600">
              <a:buClr>
                <a:schemeClr val="tx1"/>
              </a:buClr>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7FD38D9-2444-A349-8B61-0E64FA708DB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7D6019C7-D1BA-D241-A6DD-9D4A22B90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20C6-3DDF-8F49-90ED-385BEA929E6F}"/>
              </a:ext>
            </a:extLst>
          </p:cNvPr>
          <p:cNvSpPr>
            <a:spLocks noGrp="1"/>
          </p:cNvSpPr>
          <p:nvPr>
            <p:ph type="sldNum" sz="quarter" idx="12"/>
          </p:nvPr>
        </p:nvSpPr>
        <p:spPr/>
        <p:txBody>
          <a:bodyPr/>
          <a:lstStyle/>
          <a:p>
            <a:fld id="{7E275EAF-F551-DA4E-A45A-68FC8F539EB2}" type="slidenum">
              <a:rPr lang="en-GB" smtClean="0"/>
              <a:t>‹#›</a:t>
            </a:fld>
            <a:endParaRPr lang="en-GB"/>
          </a:p>
        </p:txBody>
      </p:sp>
      <p:pic>
        <p:nvPicPr>
          <p:cNvPr id="8" name="Picture 7" descr="Icon&#10;&#10;Description automatically generated">
            <a:extLst>
              <a:ext uri="{FF2B5EF4-FFF2-40B4-BE49-F238E27FC236}">
                <a16:creationId xmlns:a16="http://schemas.microsoft.com/office/drawing/2014/main" id="{D9F468A0-DBFD-EC43-916B-359BCC7E500C}"/>
              </a:ext>
            </a:extLst>
          </p:cNvPr>
          <p:cNvPicPr>
            <a:picLocks noChangeAspect="1"/>
          </p:cNvPicPr>
          <p:nvPr userDrawn="1"/>
        </p:nvPicPr>
        <p:blipFill>
          <a:blip r:embed="rId4"/>
          <a:stretch>
            <a:fillRect/>
          </a:stretch>
        </p:blipFill>
        <p:spPr>
          <a:xfrm>
            <a:off x="10549010" y="5246914"/>
            <a:ext cx="1642989" cy="1611086"/>
          </a:xfrm>
          <a:prstGeom prst="rect">
            <a:avLst/>
          </a:prstGeom>
        </p:spPr>
      </p:pic>
      <p:pic>
        <p:nvPicPr>
          <p:cNvPr id="9" name="Picture 8">
            <a:extLst>
              <a:ext uri="{FF2B5EF4-FFF2-40B4-BE49-F238E27FC236}">
                <a16:creationId xmlns:a16="http://schemas.microsoft.com/office/drawing/2014/main" id="{8A77422B-037D-7F4A-8FCE-44F9403A76BF}"/>
              </a:ext>
            </a:extLst>
          </p:cNvPr>
          <p:cNvPicPr>
            <a:picLocks noChangeAspect="1"/>
          </p:cNvPicPr>
          <p:nvPr userDrawn="1"/>
        </p:nvPicPr>
        <p:blipFill>
          <a:blip r:embed="rId5"/>
          <a:srcRect/>
          <a:stretch/>
        </p:blipFill>
        <p:spPr>
          <a:xfrm>
            <a:off x="447461" y="406833"/>
            <a:ext cx="2031044" cy="373933"/>
          </a:xfrm>
          <a:prstGeom prst="rect">
            <a:avLst/>
          </a:prstGeom>
        </p:spPr>
      </p:pic>
      <p:sp>
        <p:nvSpPr>
          <p:cNvPr id="10" name="Title 1">
            <a:extLst>
              <a:ext uri="{FF2B5EF4-FFF2-40B4-BE49-F238E27FC236}">
                <a16:creationId xmlns:a16="http://schemas.microsoft.com/office/drawing/2014/main" id="{B1103C42-3947-E54A-B322-185D095E156A}"/>
              </a:ext>
            </a:extLst>
          </p:cNvPr>
          <p:cNvSpPr>
            <a:spLocks noGrp="1"/>
          </p:cNvSpPr>
          <p:nvPr>
            <p:ph type="title"/>
          </p:nvPr>
        </p:nvSpPr>
        <p:spPr>
          <a:xfrm>
            <a:off x="6039852" y="140536"/>
            <a:ext cx="5544839" cy="886732"/>
          </a:xfrm>
          <a:prstGeom prst="rect">
            <a:avLst/>
          </a:prstGeom>
        </p:spPr>
        <p:txBody>
          <a:bodyPr/>
          <a:lstStyle>
            <a:lvl1pPr algn="r">
              <a:defRPr sz="2400" b="1">
                <a:solidFill>
                  <a:srgbClr val="C30047"/>
                </a:solidFill>
              </a:defRPr>
            </a:lvl1pPr>
          </a:lstStyle>
          <a:p>
            <a:r>
              <a:rPr lang="en-GB" dirty="0"/>
              <a:t>Click to edit Master title style</a:t>
            </a:r>
          </a:p>
        </p:txBody>
      </p:sp>
    </p:spTree>
    <p:extLst>
      <p:ext uri="{BB962C8B-B14F-4D97-AF65-F5344CB8AC3E}">
        <p14:creationId xmlns:p14="http://schemas.microsoft.com/office/powerpoint/2010/main" val="4291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80E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2D11-EDFE-3B45-89AF-115BD7EA8295}"/>
              </a:ext>
            </a:extLst>
          </p:cNvPr>
          <p:cNvSpPr>
            <a:spLocks noGrp="1"/>
          </p:cNvSpPr>
          <p:nvPr>
            <p:ph type="title"/>
          </p:nvPr>
        </p:nvSpPr>
        <p:spPr>
          <a:xfrm>
            <a:off x="533399" y="441326"/>
            <a:ext cx="11027229" cy="886732"/>
          </a:xfrm>
          <a:prstGeom prst="rect">
            <a:avLst/>
          </a:prstGeom>
        </p:spPr>
        <p:txBody>
          <a:bodyPr/>
          <a:lstStyle>
            <a:lvl1pPr>
              <a:defRPr sz="3600" b="1">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36DBC178-F91A-364F-BC57-3B7CC0971D07}"/>
              </a:ext>
            </a:extLst>
          </p:cNvPr>
          <p:cNvSpPr>
            <a:spLocks noGrp="1"/>
          </p:cNvSpPr>
          <p:nvPr>
            <p:ph idx="1"/>
          </p:nvPr>
        </p:nvSpPr>
        <p:spPr>
          <a:xfrm>
            <a:off x="511629" y="1556657"/>
            <a:ext cx="11038114" cy="4522334"/>
          </a:xfrm>
        </p:spPr>
        <p:txBody>
          <a:bodyPr/>
          <a:lstStyle>
            <a:lvl1pPr marL="228600" indent="-228600">
              <a:buSzPct val="65000"/>
              <a:buFontTx/>
              <a:buBlip>
                <a:blip r:embed="rId2"/>
              </a:buBlip>
              <a:defRPr>
                <a:solidFill>
                  <a:schemeClr val="bg1"/>
                </a:solidFill>
              </a:defRPr>
            </a:lvl1pPr>
            <a:lvl2pPr marL="685800" indent="-228600">
              <a:buSzPct val="60000"/>
              <a:buFontTx/>
              <a:buBlip>
                <a:blip r:embed="rId3"/>
              </a:buBlip>
              <a:defRPr>
                <a:solidFill>
                  <a:schemeClr val="bg1"/>
                </a:solidFill>
              </a:defRPr>
            </a:lvl2pPr>
            <a:lvl3pPr marL="1143000" indent="-228600">
              <a:buClr>
                <a:schemeClr val="tx1"/>
              </a:buClr>
              <a:buFont typeface="Wingdings" pitchFamily="2" charset="2"/>
              <a:buChar char="§"/>
              <a:defRPr>
                <a:solidFill>
                  <a:schemeClr val="bg1"/>
                </a:solidFill>
              </a:defRPr>
            </a:lvl3pPr>
            <a:lvl4pPr marL="1600200" indent="-228600">
              <a:buClr>
                <a:schemeClr val="tx1"/>
              </a:buClr>
              <a:buFont typeface="Wingdings" pitchFamily="2" charset="2"/>
              <a:buChar char="§"/>
              <a:defRPr>
                <a:solidFill>
                  <a:schemeClr val="bg1"/>
                </a:solidFill>
              </a:defRPr>
            </a:lvl4pPr>
            <a:lvl5pPr marL="2057400" indent="-228600">
              <a:buClr>
                <a:schemeClr val="tx1"/>
              </a:buClr>
              <a:buFont typeface="Wingdings" pitchFamily="2" charset="2"/>
              <a:buChar cha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7FD38D9-2444-A349-8B61-0E64FA708DB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7D6019C7-D1BA-D241-A6DD-9D4A22B90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20C6-3DDF-8F49-90ED-385BEA929E6F}"/>
              </a:ext>
            </a:extLst>
          </p:cNvPr>
          <p:cNvSpPr>
            <a:spLocks noGrp="1"/>
          </p:cNvSpPr>
          <p:nvPr>
            <p:ph type="sldNum" sz="quarter" idx="12"/>
          </p:nvPr>
        </p:nvSpPr>
        <p:spPr/>
        <p:txBody>
          <a:bodyPr/>
          <a:lstStyle/>
          <a:p>
            <a:fld id="{7E275EAF-F551-DA4E-A45A-68FC8F539EB2}" type="slidenum">
              <a:rPr lang="en-GB" smtClean="0"/>
              <a:t>‹#›</a:t>
            </a:fld>
            <a:endParaRPr lang="en-GB"/>
          </a:p>
        </p:txBody>
      </p:sp>
      <p:pic>
        <p:nvPicPr>
          <p:cNvPr id="8" name="Picture 7">
            <a:extLst>
              <a:ext uri="{FF2B5EF4-FFF2-40B4-BE49-F238E27FC236}">
                <a16:creationId xmlns:a16="http://schemas.microsoft.com/office/drawing/2014/main" id="{D9F468A0-DBFD-EC43-916B-359BCC7E500C}"/>
              </a:ext>
            </a:extLst>
          </p:cNvPr>
          <p:cNvPicPr>
            <a:picLocks noChangeAspect="1"/>
          </p:cNvPicPr>
          <p:nvPr userDrawn="1"/>
        </p:nvPicPr>
        <p:blipFill>
          <a:blip r:embed="rId4"/>
          <a:srcRect/>
          <a:stretch/>
        </p:blipFill>
        <p:spPr>
          <a:xfrm>
            <a:off x="10549010" y="5246914"/>
            <a:ext cx="1642988" cy="1611086"/>
          </a:xfrm>
          <a:prstGeom prst="rect">
            <a:avLst/>
          </a:prstGeom>
        </p:spPr>
      </p:pic>
    </p:spTree>
    <p:extLst>
      <p:ext uri="{BB962C8B-B14F-4D97-AF65-F5344CB8AC3E}">
        <p14:creationId xmlns:p14="http://schemas.microsoft.com/office/powerpoint/2010/main" val="235653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pic>
        <p:nvPicPr>
          <p:cNvPr id="9" name="Picture 8" descr="A picture containing dark&#10;&#10;Description automatically generated">
            <a:extLst>
              <a:ext uri="{FF2B5EF4-FFF2-40B4-BE49-F238E27FC236}">
                <a16:creationId xmlns:a16="http://schemas.microsoft.com/office/drawing/2014/main" id="{369EBD86-AF28-DB4E-8A63-78279EC62917}"/>
              </a:ext>
            </a:extLst>
          </p:cNvPr>
          <p:cNvPicPr>
            <a:picLocks noChangeAspect="1"/>
          </p:cNvPicPr>
          <p:nvPr userDrawn="1"/>
        </p:nvPicPr>
        <p:blipFill>
          <a:blip r:embed="rId2"/>
          <a:stretch>
            <a:fillRect/>
          </a:stretch>
        </p:blipFill>
        <p:spPr>
          <a:xfrm>
            <a:off x="11388" y="0"/>
            <a:ext cx="12169223" cy="6858000"/>
          </a:xfrm>
          <a:prstGeom prst="rect">
            <a:avLst/>
          </a:prstGeom>
        </p:spPr>
      </p:pic>
      <p:sp>
        <p:nvSpPr>
          <p:cNvPr id="2" name="Title 1">
            <a:extLst>
              <a:ext uri="{FF2B5EF4-FFF2-40B4-BE49-F238E27FC236}">
                <a16:creationId xmlns:a16="http://schemas.microsoft.com/office/drawing/2014/main" id="{0F0E2D11-EDFE-3B45-89AF-115BD7EA8295}"/>
              </a:ext>
            </a:extLst>
          </p:cNvPr>
          <p:cNvSpPr>
            <a:spLocks noGrp="1"/>
          </p:cNvSpPr>
          <p:nvPr>
            <p:ph type="title"/>
          </p:nvPr>
        </p:nvSpPr>
        <p:spPr>
          <a:xfrm>
            <a:off x="533399" y="441326"/>
            <a:ext cx="6318363" cy="886732"/>
          </a:xfrm>
          <a:prstGeom prst="rect">
            <a:avLst/>
          </a:prstGeom>
        </p:spPr>
        <p:txBody>
          <a:bodyPr/>
          <a:lstStyle>
            <a:lvl1pPr>
              <a:defRPr sz="3600" b="1">
                <a:solidFill>
                  <a:srgbClr val="C30047"/>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36DBC178-F91A-364F-BC57-3B7CC0971D07}"/>
              </a:ext>
            </a:extLst>
          </p:cNvPr>
          <p:cNvSpPr>
            <a:spLocks noGrp="1"/>
          </p:cNvSpPr>
          <p:nvPr>
            <p:ph idx="1"/>
          </p:nvPr>
        </p:nvSpPr>
        <p:spPr>
          <a:xfrm>
            <a:off x="511629" y="1556657"/>
            <a:ext cx="6324600" cy="4522334"/>
          </a:xfrm>
        </p:spPr>
        <p:txBody>
          <a:bodyPr/>
          <a:lstStyle>
            <a:lvl1pPr marL="228600" indent="-228600">
              <a:buSzPct val="65000"/>
              <a:buFontTx/>
              <a:buBlip>
                <a:blip r:embed="rId3"/>
              </a:buBlip>
              <a:defRPr/>
            </a:lvl1pPr>
            <a:lvl2pPr marL="685800" indent="-228600">
              <a:buSzPct val="60000"/>
              <a:buFontTx/>
              <a:buBlip>
                <a:blip r:embed="rId4"/>
              </a:buBlip>
              <a:defRPr/>
            </a:lvl2pPr>
            <a:lvl3pPr marL="1143000" indent="-228600">
              <a:buClr>
                <a:schemeClr val="tx1"/>
              </a:buClr>
              <a:buFont typeface="Wingdings" pitchFamily="2" charset="2"/>
              <a:buChar char="§"/>
              <a:defRPr/>
            </a:lvl3pPr>
            <a:lvl4pPr marL="1600200" indent="-228600">
              <a:buClr>
                <a:schemeClr val="tx1"/>
              </a:buClr>
              <a:buFont typeface="Wingdings" pitchFamily="2" charset="2"/>
              <a:buChar char="§"/>
              <a:defRPr/>
            </a:lvl4pPr>
            <a:lvl5pPr marL="2057400" indent="-228600">
              <a:buClr>
                <a:schemeClr val="tx1"/>
              </a:buClr>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7FD38D9-2444-A349-8B61-0E64FA708DB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7D6019C7-D1BA-D241-A6DD-9D4A22B90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20C6-3DDF-8F49-90ED-385BEA929E6F}"/>
              </a:ext>
            </a:extLst>
          </p:cNvPr>
          <p:cNvSpPr>
            <a:spLocks noGrp="1"/>
          </p:cNvSpPr>
          <p:nvPr>
            <p:ph type="sldNum" sz="quarter" idx="12"/>
          </p:nvPr>
        </p:nvSpPr>
        <p:spPr/>
        <p:txBody>
          <a:bodyPr/>
          <a:lstStyle>
            <a:lvl1pPr>
              <a:defRPr>
                <a:solidFill>
                  <a:schemeClr val="bg1"/>
                </a:solidFill>
              </a:defRPr>
            </a:lvl1pPr>
          </a:lstStyle>
          <a:p>
            <a:fld id="{7E275EAF-F551-DA4E-A45A-68FC8F539EB2}" type="slidenum">
              <a:rPr lang="en-GB" smtClean="0"/>
              <a:pPr/>
              <a:t>‹#›</a:t>
            </a:fld>
            <a:endParaRPr lang="en-GB"/>
          </a:p>
        </p:txBody>
      </p:sp>
    </p:spTree>
    <p:extLst>
      <p:ext uri="{BB962C8B-B14F-4D97-AF65-F5344CB8AC3E}">
        <p14:creationId xmlns:p14="http://schemas.microsoft.com/office/powerpoint/2010/main" val="360782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3">
    <p:bg>
      <p:bgPr>
        <a:solidFill>
          <a:srgbClr val="180E4E"/>
        </a:solidFill>
        <a:effectLst/>
      </p:bgPr>
    </p:bg>
    <p:spTree>
      <p:nvGrpSpPr>
        <p:cNvPr id="1" name=""/>
        <p:cNvGrpSpPr/>
        <p:nvPr/>
      </p:nvGrpSpPr>
      <p:grpSpPr>
        <a:xfrm>
          <a:off x="0" y="0"/>
          <a:ext cx="0" cy="0"/>
          <a:chOff x="0" y="0"/>
          <a:chExt cx="0" cy="0"/>
        </a:xfrm>
      </p:grpSpPr>
      <p:pic>
        <p:nvPicPr>
          <p:cNvPr id="9" name="Picture 8" descr="A picture containing dark&#10;&#10;Description automatically generated">
            <a:extLst>
              <a:ext uri="{FF2B5EF4-FFF2-40B4-BE49-F238E27FC236}">
                <a16:creationId xmlns:a16="http://schemas.microsoft.com/office/drawing/2014/main" id="{369EBD86-AF28-DB4E-8A63-78279EC62917}"/>
              </a:ext>
            </a:extLst>
          </p:cNvPr>
          <p:cNvPicPr>
            <a:picLocks noChangeAspect="1"/>
          </p:cNvPicPr>
          <p:nvPr userDrawn="1"/>
        </p:nvPicPr>
        <p:blipFill>
          <a:blip r:embed="rId2"/>
          <a:stretch>
            <a:fillRect/>
          </a:stretch>
        </p:blipFill>
        <p:spPr>
          <a:xfrm>
            <a:off x="11388" y="0"/>
            <a:ext cx="12169223" cy="6858000"/>
          </a:xfrm>
          <a:prstGeom prst="rect">
            <a:avLst/>
          </a:prstGeom>
        </p:spPr>
      </p:pic>
      <p:sp>
        <p:nvSpPr>
          <p:cNvPr id="2" name="Title 1">
            <a:extLst>
              <a:ext uri="{FF2B5EF4-FFF2-40B4-BE49-F238E27FC236}">
                <a16:creationId xmlns:a16="http://schemas.microsoft.com/office/drawing/2014/main" id="{0F0E2D11-EDFE-3B45-89AF-115BD7EA8295}"/>
              </a:ext>
            </a:extLst>
          </p:cNvPr>
          <p:cNvSpPr>
            <a:spLocks noGrp="1"/>
          </p:cNvSpPr>
          <p:nvPr>
            <p:ph type="title"/>
          </p:nvPr>
        </p:nvSpPr>
        <p:spPr>
          <a:xfrm>
            <a:off x="533399" y="441326"/>
            <a:ext cx="6318363" cy="886732"/>
          </a:xfrm>
          <a:prstGeom prst="rect">
            <a:avLst/>
          </a:prstGeom>
        </p:spPr>
        <p:txBody>
          <a:bodyPr/>
          <a:lstStyle>
            <a:lvl1pPr>
              <a:defRPr sz="3600" b="1">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36DBC178-F91A-364F-BC57-3B7CC0971D07}"/>
              </a:ext>
            </a:extLst>
          </p:cNvPr>
          <p:cNvSpPr>
            <a:spLocks noGrp="1"/>
          </p:cNvSpPr>
          <p:nvPr>
            <p:ph idx="1"/>
          </p:nvPr>
        </p:nvSpPr>
        <p:spPr>
          <a:xfrm>
            <a:off x="511629" y="1556657"/>
            <a:ext cx="6324600" cy="4522334"/>
          </a:xfrm>
        </p:spPr>
        <p:txBody>
          <a:bodyPr/>
          <a:lstStyle>
            <a:lvl1pPr marL="228600" indent="-228600">
              <a:buSzPct val="65000"/>
              <a:buFontTx/>
              <a:buBlip>
                <a:blip r:embed="rId3"/>
              </a:buBlip>
              <a:defRPr>
                <a:solidFill>
                  <a:schemeClr val="bg1"/>
                </a:solidFill>
              </a:defRPr>
            </a:lvl1pPr>
            <a:lvl2pPr marL="685800" indent="-228600">
              <a:buSzPct val="60000"/>
              <a:buFontTx/>
              <a:buBlip>
                <a:blip r:embed="rId4"/>
              </a:buBlip>
              <a:defRPr>
                <a:solidFill>
                  <a:schemeClr val="bg1"/>
                </a:solidFill>
              </a:defRPr>
            </a:lvl2pPr>
            <a:lvl3pPr marL="1143000" indent="-228600">
              <a:buClr>
                <a:schemeClr val="tx1"/>
              </a:buClr>
              <a:buFont typeface="Wingdings" pitchFamily="2" charset="2"/>
              <a:buChar char="§"/>
              <a:defRPr>
                <a:solidFill>
                  <a:schemeClr val="bg1"/>
                </a:solidFill>
              </a:defRPr>
            </a:lvl3pPr>
            <a:lvl4pPr marL="1600200" indent="-228600">
              <a:buClr>
                <a:schemeClr val="tx1"/>
              </a:buClr>
              <a:buFont typeface="Wingdings" pitchFamily="2" charset="2"/>
              <a:buChar char="§"/>
              <a:defRPr>
                <a:solidFill>
                  <a:schemeClr val="bg1"/>
                </a:solidFill>
              </a:defRPr>
            </a:lvl4pPr>
            <a:lvl5pPr marL="2057400" indent="-228600">
              <a:buClr>
                <a:schemeClr val="tx1"/>
              </a:buClr>
              <a:buFont typeface="Wingdings" pitchFamily="2" charset="2"/>
              <a:buChar cha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7FD38D9-2444-A349-8B61-0E64FA708DBF}"/>
              </a:ext>
            </a:extLst>
          </p:cNvPr>
          <p:cNvSpPr>
            <a:spLocks noGrp="1"/>
          </p:cNvSpPr>
          <p:nvPr>
            <p:ph type="dt" sz="half" idx="10"/>
          </p:nvPr>
        </p:nvSpPr>
        <p:spPr/>
        <p:txBody>
          <a:bodyPr/>
          <a:lstStyle/>
          <a:p>
            <a:r>
              <a:rPr lang="en-GB"/>
              <a:t>06 \ 09 \ 2018</a:t>
            </a:r>
          </a:p>
        </p:txBody>
      </p:sp>
      <p:sp>
        <p:nvSpPr>
          <p:cNvPr id="5" name="Footer Placeholder 4">
            <a:extLst>
              <a:ext uri="{FF2B5EF4-FFF2-40B4-BE49-F238E27FC236}">
                <a16:creationId xmlns:a16="http://schemas.microsoft.com/office/drawing/2014/main" id="{7D6019C7-D1BA-D241-A6DD-9D4A22B90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20C6-3DDF-8F49-90ED-385BEA929E6F}"/>
              </a:ext>
            </a:extLst>
          </p:cNvPr>
          <p:cNvSpPr>
            <a:spLocks noGrp="1"/>
          </p:cNvSpPr>
          <p:nvPr>
            <p:ph type="sldNum" sz="quarter" idx="12"/>
          </p:nvPr>
        </p:nvSpPr>
        <p:spPr/>
        <p:txBody>
          <a:bodyPr/>
          <a:lstStyle>
            <a:lvl1pPr>
              <a:defRPr>
                <a:solidFill>
                  <a:schemeClr val="bg1"/>
                </a:solidFill>
              </a:defRPr>
            </a:lvl1pPr>
          </a:lstStyle>
          <a:p>
            <a:fld id="{7E275EAF-F551-DA4E-A45A-68FC8F539EB2}" type="slidenum">
              <a:rPr lang="en-GB" smtClean="0"/>
              <a:pPr/>
              <a:t>‹#›</a:t>
            </a:fld>
            <a:endParaRPr lang="en-GB"/>
          </a:p>
        </p:txBody>
      </p:sp>
    </p:spTree>
    <p:extLst>
      <p:ext uri="{BB962C8B-B14F-4D97-AF65-F5344CB8AC3E}">
        <p14:creationId xmlns:p14="http://schemas.microsoft.com/office/powerpoint/2010/main" val="316361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1">
    <p:bg>
      <p:bgPr>
        <a:solidFill>
          <a:srgbClr val="180E4E"/>
        </a:solidFill>
        <a:effectLst/>
      </p:bgPr>
    </p:bg>
    <p:spTree>
      <p:nvGrpSpPr>
        <p:cNvPr id="1" name=""/>
        <p:cNvGrpSpPr/>
        <p:nvPr/>
      </p:nvGrpSpPr>
      <p:grpSpPr>
        <a:xfrm>
          <a:off x="0" y="0"/>
          <a:ext cx="0" cy="0"/>
          <a:chOff x="0" y="0"/>
          <a:chExt cx="0" cy="0"/>
        </a:xfrm>
      </p:grpSpPr>
      <p:pic>
        <p:nvPicPr>
          <p:cNvPr id="7" name="Picture 6" descr="A picture containing dark&#10;&#10;Description automatically generated">
            <a:extLst>
              <a:ext uri="{FF2B5EF4-FFF2-40B4-BE49-F238E27FC236}">
                <a16:creationId xmlns:a16="http://schemas.microsoft.com/office/drawing/2014/main" id="{3762517C-D044-CA44-93F9-1AB31F3467FC}"/>
              </a:ext>
            </a:extLst>
          </p:cNvPr>
          <p:cNvPicPr>
            <a:picLocks noChangeAspect="1"/>
          </p:cNvPicPr>
          <p:nvPr userDrawn="1"/>
        </p:nvPicPr>
        <p:blipFill>
          <a:blip r:embed="rId2"/>
          <a:stretch>
            <a:fillRect/>
          </a:stretch>
        </p:blipFill>
        <p:spPr>
          <a:xfrm>
            <a:off x="11388" y="0"/>
            <a:ext cx="12169223" cy="6858000"/>
          </a:xfrm>
          <a:prstGeom prst="rect">
            <a:avLst/>
          </a:prstGeom>
        </p:spPr>
      </p:pic>
      <p:sp>
        <p:nvSpPr>
          <p:cNvPr id="2" name="Title 1">
            <a:extLst>
              <a:ext uri="{FF2B5EF4-FFF2-40B4-BE49-F238E27FC236}">
                <a16:creationId xmlns:a16="http://schemas.microsoft.com/office/drawing/2014/main" id="{D9D64EA7-3108-A240-9CBB-43FE3AFC8DD7}"/>
              </a:ext>
            </a:extLst>
          </p:cNvPr>
          <p:cNvSpPr>
            <a:spLocks noGrp="1"/>
          </p:cNvSpPr>
          <p:nvPr>
            <p:ph type="title"/>
          </p:nvPr>
        </p:nvSpPr>
        <p:spPr>
          <a:xfrm>
            <a:off x="533401" y="4567013"/>
            <a:ext cx="6313713" cy="908503"/>
          </a:xfrm>
        </p:spPr>
        <p:txBody>
          <a:bodyPr/>
          <a:lstStyle>
            <a:lvl1pPr>
              <a:defRPr>
                <a:solidFill>
                  <a:schemeClr val="bg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D213030-1850-E04E-9054-AF0C0EC34063}"/>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B112788C-F411-6246-BE0D-3AEB17A51D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516759-76D7-534A-ACC9-3490A9960F8D}"/>
              </a:ext>
            </a:extLst>
          </p:cNvPr>
          <p:cNvSpPr>
            <a:spLocks noGrp="1"/>
          </p:cNvSpPr>
          <p:nvPr>
            <p:ph type="sldNum" sz="quarter" idx="12"/>
          </p:nvPr>
        </p:nvSpPr>
        <p:spPr/>
        <p:txBody>
          <a:bodyPr/>
          <a:lstStyle/>
          <a:p>
            <a:fld id="{7E275EAF-F551-DA4E-A45A-68FC8F539EB2}" type="slidenum">
              <a:rPr lang="en-GB" smtClean="0"/>
              <a:pPr/>
              <a:t>‹#›</a:t>
            </a:fld>
            <a:endParaRPr lang="en-GB"/>
          </a:p>
        </p:txBody>
      </p:sp>
    </p:spTree>
    <p:extLst>
      <p:ext uri="{BB962C8B-B14F-4D97-AF65-F5344CB8AC3E}">
        <p14:creationId xmlns:p14="http://schemas.microsoft.com/office/powerpoint/2010/main" val="296000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2">
    <p:bg>
      <p:bgPr>
        <a:solidFill>
          <a:srgbClr val="C30047"/>
        </a:solidFill>
        <a:effectLst/>
      </p:bgPr>
    </p:bg>
    <p:spTree>
      <p:nvGrpSpPr>
        <p:cNvPr id="1" name=""/>
        <p:cNvGrpSpPr/>
        <p:nvPr/>
      </p:nvGrpSpPr>
      <p:grpSpPr>
        <a:xfrm>
          <a:off x="0" y="0"/>
          <a:ext cx="0" cy="0"/>
          <a:chOff x="0" y="0"/>
          <a:chExt cx="0" cy="0"/>
        </a:xfrm>
      </p:grpSpPr>
      <p:pic>
        <p:nvPicPr>
          <p:cNvPr id="7" name="Picture 6" descr="A picture containing dark&#10;&#10;Description automatically generated">
            <a:extLst>
              <a:ext uri="{FF2B5EF4-FFF2-40B4-BE49-F238E27FC236}">
                <a16:creationId xmlns:a16="http://schemas.microsoft.com/office/drawing/2014/main" id="{3762517C-D044-CA44-93F9-1AB31F3467FC}"/>
              </a:ext>
            </a:extLst>
          </p:cNvPr>
          <p:cNvPicPr>
            <a:picLocks noChangeAspect="1"/>
          </p:cNvPicPr>
          <p:nvPr userDrawn="1"/>
        </p:nvPicPr>
        <p:blipFill>
          <a:blip r:embed="rId2"/>
          <a:stretch>
            <a:fillRect/>
          </a:stretch>
        </p:blipFill>
        <p:spPr>
          <a:xfrm>
            <a:off x="0" y="0"/>
            <a:ext cx="12169223" cy="6858000"/>
          </a:xfrm>
          <a:prstGeom prst="rect">
            <a:avLst/>
          </a:prstGeom>
        </p:spPr>
      </p:pic>
      <p:sp>
        <p:nvSpPr>
          <p:cNvPr id="2" name="Title 1">
            <a:extLst>
              <a:ext uri="{FF2B5EF4-FFF2-40B4-BE49-F238E27FC236}">
                <a16:creationId xmlns:a16="http://schemas.microsoft.com/office/drawing/2014/main" id="{D9D64EA7-3108-A240-9CBB-43FE3AFC8DD7}"/>
              </a:ext>
            </a:extLst>
          </p:cNvPr>
          <p:cNvSpPr>
            <a:spLocks noGrp="1"/>
          </p:cNvSpPr>
          <p:nvPr>
            <p:ph type="title"/>
          </p:nvPr>
        </p:nvSpPr>
        <p:spPr>
          <a:xfrm>
            <a:off x="533401" y="4567010"/>
            <a:ext cx="6313713" cy="908503"/>
          </a:xfrm>
        </p:spPr>
        <p:txBody>
          <a:bodyPr/>
          <a:lstStyle>
            <a:lvl1pPr>
              <a:defRPr>
                <a:solidFill>
                  <a:schemeClr val="bg1"/>
                </a:solidFill>
              </a:defRPr>
            </a:lvl1pPr>
          </a:lstStyle>
          <a:p>
            <a:r>
              <a:rPr lang="en-GB"/>
              <a:t>Click to edit Master title style</a:t>
            </a:r>
          </a:p>
        </p:txBody>
      </p:sp>
      <p:sp>
        <p:nvSpPr>
          <p:cNvPr id="3" name="Date Placeholder 2">
            <a:extLst>
              <a:ext uri="{FF2B5EF4-FFF2-40B4-BE49-F238E27FC236}">
                <a16:creationId xmlns:a16="http://schemas.microsoft.com/office/drawing/2014/main" id="{4D213030-1850-E04E-9054-AF0C0EC34063}"/>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B112788C-F411-6246-BE0D-3AEB17A51D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516759-76D7-534A-ACC9-3490A9960F8D}"/>
              </a:ext>
            </a:extLst>
          </p:cNvPr>
          <p:cNvSpPr>
            <a:spLocks noGrp="1"/>
          </p:cNvSpPr>
          <p:nvPr>
            <p:ph type="sldNum" sz="quarter" idx="12"/>
          </p:nvPr>
        </p:nvSpPr>
        <p:spPr/>
        <p:txBody>
          <a:bodyPr/>
          <a:lstStyle/>
          <a:p>
            <a:fld id="{7E275EAF-F551-DA4E-A45A-68FC8F539EB2}" type="slidenum">
              <a:rPr lang="en-GB" smtClean="0"/>
              <a:pPr/>
              <a:t>‹#›</a:t>
            </a:fld>
            <a:endParaRPr lang="en-GB"/>
          </a:p>
        </p:txBody>
      </p:sp>
    </p:spTree>
    <p:extLst>
      <p:ext uri="{BB962C8B-B14F-4D97-AF65-F5344CB8AC3E}">
        <p14:creationId xmlns:p14="http://schemas.microsoft.com/office/powerpoint/2010/main" val="115448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4A61-98A3-4348-A599-3B7487BE2A95}"/>
              </a:ext>
            </a:extLst>
          </p:cNvPr>
          <p:cNvSpPr>
            <a:spLocks noGrp="1"/>
          </p:cNvSpPr>
          <p:nvPr>
            <p:ph type="title"/>
          </p:nvPr>
        </p:nvSpPr>
        <p:spPr>
          <a:xfrm>
            <a:off x="794659" y="4871813"/>
            <a:ext cx="3570512" cy="908503"/>
          </a:xfrm>
        </p:spPr>
        <p:txBody>
          <a:bodyPr/>
          <a:lstStyle>
            <a:lvl1pPr>
              <a:defRPr>
                <a:solidFill>
                  <a:schemeClr val="bg1"/>
                </a:solidFill>
              </a:defRPr>
            </a:lvl1pPr>
          </a:lstStyle>
          <a:p>
            <a:r>
              <a:rPr lang="en-GB" dirty="0"/>
              <a:t>Click to edit Master title style</a:t>
            </a:r>
          </a:p>
        </p:txBody>
      </p:sp>
      <p:sp>
        <p:nvSpPr>
          <p:cNvPr id="3" name="Date Placeholder 2">
            <a:extLst>
              <a:ext uri="{FF2B5EF4-FFF2-40B4-BE49-F238E27FC236}">
                <a16:creationId xmlns:a16="http://schemas.microsoft.com/office/drawing/2014/main" id="{E91CCB59-42C4-484E-B82D-78E871632DC7}"/>
              </a:ext>
            </a:extLst>
          </p:cNvPr>
          <p:cNvSpPr>
            <a:spLocks noGrp="1"/>
          </p:cNvSpPr>
          <p:nvPr>
            <p:ph type="dt" sz="half" idx="10"/>
          </p:nvPr>
        </p:nvSpPr>
        <p:spPr/>
        <p:txBody>
          <a:bodyPr/>
          <a:lstStyle/>
          <a:p>
            <a:r>
              <a:rPr lang="en-GB"/>
              <a:t>06 \ 09 \ 2018</a:t>
            </a:r>
          </a:p>
        </p:txBody>
      </p:sp>
      <p:sp>
        <p:nvSpPr>
          <p:cNvPr id="4" name="Footer Placeholder 3">
            <a:extLst>
              <a:ext uri="{FF2B5EF4-FFF2-40B4-BE49-F238E27FC236}">
                <a16:creationId xmlns:a16="http://schemas.microsoft.com/office/drawing/2014/main" id="{59F1D669-F23F-6640-9A3B-2F7C20B930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E13F50-9D47-054E-A60C-1CCB52CDD399}"/>
              </a:ext>
            </a:extLst>
          </p:cNvPr>
          <p:cNvSpPr>
            <a:spLocks noGrp="1"/>
          </p:cNvSpPr>
          <p:nvPr>
            <p:ph type="sldNum" sz="quarter" idx="12"/>
          </p:nvPr>
        </p:nvSpPr>
        <p:spPr/>
        <p:txBody>
          <a:bodyPr/>
          <a:lstStyle/>
          <a:p>
            <a:fld id="{7E275EAF-F551-DA4E-A45A-68FC8F539EB2}" type="slidenum">
              <a:rPr lang="en-GB" smtClean="0"/>
              <a:pPr/>
              <a:t>‹#›</a:t>
            </a:fld>
            <a:endParaRPr lang="en-GB"/>
          </a:p>
        </p:txBody>
      </p:sp>
      <p:sp>
        <p:nvSpPr>
          <p:cNvPr id="6" name="TextBox 5">
            <a:extLst>
              <a:ext uri="{FF2B5EF4-FFF2-40B4-BE49-F238E27FC236}">
                <a16:creationId xmlns:a16="http://schemas.microsoft.com/office/drawing/2014/main" id="{2DE21339-574B-5148-8E8D-FE9E59806E28}"/>
              </a:ext>
            </a:extLst>
          </p:cNvPr>
          <p:cNvSpPr txBox="1"/>
          <p:nvPr userDrawn="1"/>
        </p:nvSpPr>
        <p:spPr>
          <a:xfrm>
            <a:off x="5148943" y="783771"/>
            <a:ext cx="381000" cy="369332"/>
          </a:xfrm>
          <a:prstGeom prst="rect">
            <a:avLst/>
          </a:prstGeom>
          <a:blipFill>
            <a:blip r:embed="rId3"/>
            <a:stretch>
              <a:fillRect/>
            </a:stretch>
          </a:blip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1</a:t>
            </a:r>
          </a:p>
        </p:txBody>
      </p:sp>
      <p:sp>
        <p:nvSpPr>
          <p:cNvPr id="7" name="TextBox 6">
            <a:extLst>
              <a:ext uri="{FF2B5EF4-FFF2-40B4-BE49-F238E27FC236}">
                <a16:creationId xmlns:a16="http://schemas.microsoft.com/office/drawing/2014/main" id="{8A8B2EAF-5EB6-7D40-948D-BE1D066CD16A}"/>
              </a:ext>
            </a:extLst>
          </p:cNvPr>
          <p:cNvSpPr txBox="1"/>
          <p:nvPr userDrawn="1"/>
        </p:nvSpPr>
        <p:spPr>
          <a:xfrm>
            <a:off x="5138057" y="1611086"/>
            <a:ext cx="381000" cy="369332"/>
          </a:xfrm>
          <a:prstGeom prst="rect">
            <a:avLst/>
          </a:prstGeom>
          <a:blipFill>
            <a:blip r:embed="rId3"/>
            <a:stretch>
              <a:fillRect/>
            </a:stretch>
          </a:blip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1C30DE05-9CFB-AB4A-B37A-8CFDA4017A87}"/>
              </a:ext>
            </a:extLst>
          </p:cNvPr>
          <p:cNvSpPr txBox="1"/>
          <p:nvPr userDrawn="1"/>
        </p:nvSpPr>
        <p:spPr>
          <a:xfrm>
            <a:off x="5715000" y="685801"/>
            <a:ext cx="4593772" cy="58477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Section Name</a:t>
            </a:r>
          </a:p>
          <a:p>
            <a:r>
              <a:rPr lang="en-GB" sz="1400" dirty="0">
                <a:latin typeface="Calibri" panose="020F0502020204030204" pitchFamily="34" charset="0"/>
                <a:cs typeface="Calibri" panose="020F0502020204030204" pitchFamily="34" charset="0"/>
              </a:rPr>
              <a:t>Presenter Name</a:t>
            </a:r>
          </a:p>
        </p:txBody>
      </p:sp>
      <p:sp>
        <p:nvSpPr>
          <p:cNvPr id="9" name="TextBox 8">
            <a:extLst>
              <a:ext uri="{FF2B5EF4-FFF2-40B4-BE49-F238E27FC236}">
                <a16:creationId xmlns:a16="http://schemas.microsoft.com/office/drawing/2014/main" id="{B4ABE650-5F5B-2F49-BBDC-4FE151E85AAA}"/>
              </a:ext>
            </a:extLst>
          </p:cNvPr>
          <p:cNvSpPr txBox="1"/>
          <p:nvPr userDrawn="1"/>
        </p:nvSpPr>
        <p:spPr>
          <a:xfrm>
            <a:off x="5715000" y="1495670"/>
            <a:ext cx="4593772" cy="58477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Section Name</a:t>
            </a:r>
          </a:p>
          <a:p>
            <a:r>
              <a:rPr lang="en-GB" sz="1400" dirty="0">
                <a:latin typeface="Calibri" panose="020F0502020204030204" pitchFamily="34" charset="0"/>
                <a:cs typeface="Calibri" panose="020F0502020204030204" pitchFamily="34" charset="0"/>
              </a:rPr>
              <a:t>Presenter Name</a:t>
            </a:r>
          </a:p>
        </p:txBody>
      </p:sp>
      <p:sp>
        <p:nvSpPr>
          <p:cNvPr id="10" name="TextBox 9">
            <a:extLst>
              <a:ext uri="{FF2B5EF4-FFF2-40B4-BE49-F238E27FC236}">
                <a16:creationId xmlns:a16="http://schemas.microsoft.com/office/drawing/2014/main" id="{A5216E5C-B7CD-F243-A690-876504EC101C}"/>
              </a:ext>
            </a:extLst>
          </p:cNvPr>
          <p:cNvSpPr txBox="1"/>
          <p:nvPr userDrawn="1"/>
        </p:nvSpPr>
        <p:spPr>
          <a:xfrm>
            <a:off x="5138057" y="3085593"/>
            <a:ext cx="381000" cy="369332"/>
          </a:xfrm>
          <a:prstGeom prst="rect">
            <a:avLst/>
          </a:prstGeom>
          <a:blipFill>
            <a:blip r:embed="rId3"/>
            <a:stretch>
              <a:fillRect/>
            </a:stretch>
          </a:blip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3</a:t>
            </a:r>
          </a:p>
        </p:txBody>
      </p:sp>
      <p:sp>
        <p:nvSpPr>
          <p:cNvPr id="11" name="TextBox 10">
            <a:extLst>
              <a:ext uri="{FF2B5EF4-FFF2-40B4-BE49-F238E27FC236}">
                <a16:creationId xmlns:a16="http://schemas.microsoft.com/office/drawing/2014/main" id="{9882D434-1E75-B849-8F1F-A7D3A550CE0D}"/>
              </a:ext>
            </a:extLst>
          </p:cNvPr>
          <p:cNvSpPr txBox="1"/>
          <p:nvPr userDrawn="1"/>
        </p:nvSpPr>
        <p:spPr>
          <a:xfrm>
            <a:off x="5715000" y="2970177"/>
            <a:ext cx="4593772" cy="58477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Section Name</a:t>
            </a:r>
          </a:p>
          <a:p>
            <a:r>
              <a:rPr lang="en-GB" sz="1400" dirty="0">
                <a:latin typeface="Calibri" panose="020F0502020204030204" pitchFamily="34" charset="0"/>
                <a:cs typeface="Calibri" panose="020F0502020204030204" pitchFamily="34" charset="0"/>
              </a:rPr>
              <a:t>Presenter Name</a:t>
            </a:r>
          </a:p>
        </p:txBody>
      </p:sp>
      <p:sp>
        <p:nvSpPr>
          <p:cNvPr id="12" name="TextBox 11">
            <a:extLst>
              <a:ext uri="{FF2B5EF4-FFF2-40B4-BE49-F238E27FC236}">
                <a16:creationId xmlns:a16="http://schemas.microsoft.com/office/drawing/2014/main" id="{2241D20A-9FA5-9F47-9A70-58E175D20A93}"/>
              </a:ext>
            </a:extLst>
          </p:cNvPr>
          <p:cNvSpPr txBox="1"/>
          <p:nvPr userDrawn="1"/>
        </p:nvSpPr>
        <p:spPr>
          <a:xfrm>
            <a:off x="5138057" y="4021697"/>
            <a:ext cx="381000" cy="369332"/>
          </a:xfrm>
          <a:prstGeom prst="rect">
            <a:avLst/>
          </a:prstGeom>
          <a:blipFill>
            <a:blip r:embed="rId3"/>
            <a:stretch>
              <a:fillRect/>
            </a:stretch>
          </a:blip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4</a:t>
            </a:r>
          </a:p>
        </p:txBody>
      </p:sp>
      <p:sp>
        <p:nvSpPr>
          <p:cNvPr id="13" name="TextBox 12">
            <a:extLst>
              <a:ext uri="{FF2B5EF4-FFF2-40B4-BE49-F238E27FC236}">
                <a16:creationId xmlns:a16="http://schemas.microsoft.com/office/drawing/2014/main" id="{E5D0C5F3-042D-D742-B7E0-13721C8DD09E}"/>
              </a:ext>
            </a:extLst>
          </p:cNvPr>
          <p:cNvSpPr txBox="1"/>
          <p:nvPr userDrawn="1"/>
        </p:nvSpPr>
        <p:spPr>
          <a:xfrm>
            <a:off x="5715000" y="3906281"/>
            <a:ext cx="4593772" cy="58477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Section Name</a:t>
            </a:r>
          </a:p>
          <a:p>
            <a:r>
              <a:rPr lang="en-GB" sz="1400" dirty="0">
                <a:latin typeface="Calibri" panose="020F0502020204030204" pitchFamily="34" charset="0"/>
                <a:cs typeface="Calibri" panose="020F0502020204030204" pitchFamily="34" charset="0"/>
              </a:rPr>
              <a:t>Presenter Name</a:t>
            </a:r>
          </a:p>
        </p:txBody>
      </p:sp>
      <p:sp>
        <p:nvSpPr>
          <p:cNvPr id="14" name="TextBox 13">
            <a:extLst>
              <a:ext uri="{FF2B5EF4-FFF2-40B4-BE49-F238E27FC236}">
                <a16:creationId xmlns:a16="http://schemas.microsoft.com/office/drawing/2014/main" id="{5D1E3B4B-544E-774A-A05F-D7C6C47438A8}"/>
              </a:ext>
            </a:extLst>
          </p:cNvPr>
          <p:cNvSpPr txBox="1"/>
          <p:nvPr userDrawn="1"/>
        </p:nvSpPr>
        <p:spPr>
          <a:xfrm>
            <a:off x="5040085" y="2309531"/>
            <a:ext cx="4593772" cy="369332"/>
          </a:xfrm>
          <a:prstGeom prst="rect">
            <a:avLst/>
          </a:prstGeom>
          <a:noFill/>
        </p:spPr>
        <p:txBody>
          <a:bodyPr wrap="square" rtlCol="0">
            <a:spAutoFit/>
          </a:bodyPr>
          <a:lstStyle/>
          <a:p>
            <a:r>
              <a:rPr lang="en-GB" b="1" dirty="0">
                <a:solidFill>
                  <a:srgbClr val="C30047"/>
                </a:solidFill>
                <a:latin typeface="Calibri" panose="020F0502020204030204" pitchFamily="34" charset="0"/>
                <a:cs typeface="Calibri" panose="020F0502020204030204" pitchFamily="34" charset="0"/>
              </a:rPr>
              <a:t>Break</a:t>
            </a:r>
          </a:p>
        </p:txBody>
      </p:sp>
      <p:sp>
        <p:nvSpPr>
          <p:cNvPr id="15" name="TextBox 14">
            <a:extLst>
              <a:ext uri="{FF2B5EF4-FFF2-40B4-BE49-F238E27FC236}">
                <a16:creationId xmlns:a16="http://schemas.microsoft.com/office/drawing/2014/main" id="{1D6307BF-CD25-0547-9BA2-257F25FC437B}"/>
              </a:ext>
            </a:extLst>
          </p:cNvPr>
          <p:cNvSpPr txBox="1"/>
          <p:nvPr userDrawn="1"/>
        </p:nvSpPr>
        <p:spPr>
          <a:xfrm>
            <a:off x="5040085" y="4869160"/>
            <a:ext cx="4593772" cy="369332"/>
          </a:xfrm>
          <a:prstGeom prst="rect">
            <a:avLst/>
          </a:prstGeom>
          <a:noFill/>
        </p:spPr>
        <p:txBody>
          <a:bodyPr wrap="square" rtlCol="0">
            <a:spAutoFit/>
          </a:bodyPr>
          <a:lstStyle/>
          <a:p>
            <a:r>
              <a:rPr lang="en-GB" b="1" dirty="0">
                <a:solidFill>
                  <a:srgbClr val="C30047"/>
                </a:solidFill>
                <a:latin typeface="Calibri" panose="020F0502020204030204" pitchFamily="34" charset="0"/>
                <a:cs typeface="Calibri" panose="020F0502020204030204" pitchFamily="34" charset="0"/>
              </a:rPr>
              <a:t>Q&amp;A</a:t>
            </a:r>
          </a:p>
        </p:txBody>
      </p:sp>
    </p:spTree>
    <p:extLst>
      <p:ext uri="{BB962C8B-B14F-4D97-AF65-F5344CB8AC3E}">
        <p14:creationId xmlns:p14="http://schemas.microsoft.com/office/powerpoint/2010/main" val="34168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7E8C4-7D83-214E-B7F8-39A6FA8B7778}"/>
              </a:ext>
            </a:extLst>
          </p:cNvPr>
          <p:cNvSpPr>
            <a:spLocks noGrp="1"/>
          </p:cNvSpPr>
          <p:nvPr>
            <p:ph type="title"/>
          </p:nvPr>
        </p:nvSpPr>
        <p:spPr>
          <a:xfrm>
            <a:off x="533401" y="430442"/>
            <a:ext cx="10972800" cy="90850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9EB83D0E-1BED-9C48-A7F2-57FDB2080018}"/>
              </a:ext>
            </a:extLst>
          </p:cNvPr>
          <p:cNvSpPr>
            <a:spLocks noGrp="1"/>
          </p:cNvSpPr>
          <p:nvPr>
            <p:ph type="body" idx="1"/>
          </p:nvPr>
        </p:nvSpPr>
        <p:spPr>
          <a:xfrm>
            <a:off x="511628" y="1553481"/>
            <a:ext cx="109728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9F7FDA7-438B-194E-8D41-97974555A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06 \ 09 \ 2018</a:t>
            </a:r>
          </a:p>
        </p:txBody>
      </p:sp>
      <p:sp>
        <p:nvSpPr>
          <p:cNvPr id="5" name="Footer Placeholder 4">
            <a:extLst>
              <a:ext uri="{FF2B5EF4-FFF2-40B4-BE49-F238E27FC236}">
                <a16:creationId xmlns:a16="http://schemas.microsoft.com/office/drawing/2014/main" id="{0782C44D-AE49-AD4F-8A8E-98175ECDE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a:extLst>
              <a:ext uri="{FF2B5EF4-FFF2-40B4-BE49-F238E27FC236}">
                <a16:creationId xmlns:a16="http://schemas.microsoft.com/office/drawing/2014/main" id="{DDC3E80A-EFD3-D44C-8B97-47B9D505B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E275EAF-F551-DA4E-A45A-68FC8F539EB2}" type="slidenum">
              <a:rPr lang="en-GB" smtClean="0"/>
              <a:pPr/>
              <a:t>‹#›</a:t>
            </a:fld>
            <a:endParaRPr lang="en-GB"/>
          </a:p>
        </p:txBody>
      </p:sp>
    </p:spTree>
    <p:extLst>
      <p:ext uri="{BB962C8B-B14F-4D97-AF65-F5344CB8AC3E}">
        <p14:creationId xmlns:p14="http://schemas.microsoft.com/office/powerpoint/2010/main" val="178341497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74" r:id="rId3"/>
    <p:sldLayoutId id="2147483662" r:id="rId4"/>
    <p:sldLayoutId id="2147483664" r:id="rId5"/>
    <p:sldLayoutId id="2147483665" r:id="rId6"/>
    <p:sldLayoutId id="2147483663" r:id="rId7"/>
    <p:sldLayoutId id="2147483666" r:id="rId8"/>
    <p:sldLayoutId id="2147483667" r:id="rId9"/>
    <p:sldLayoutId id="2147483671" r:id="rId10"/>
    <p:sldLayoutId id="2147483672" r:id="rId11"/>
    <p:sldLayoutId id="2147483655" r:id="rId12"/>
    <p:sldLayoutId id="2147483669" r:id="rId13"/>
    <p:sldLayoutId id="2147483660" r:id="rId14"/>
    <p:sldLayoutId id="2147483668" r:id="rId15"/>
    <p:sldLayoutId id="2147483651" r:id="rId16"/>
    <p:sldLayoutId id="2147483652" r:id="rId17"/>
    <p:sldLayoutId id="2147483653" r:id="rId18"/>
    <p:sldLayoutId id="2147483654" r:id="rId19"/>
    <p:sldLayoutId id="2147483670" r:id="rId20"/>
    <p:sldLayoutId id="2147483656" r:id="rId21"/>
    <p:sldLayoutId id="2147483657" r:id="rId22"/>
    <p:sldLayoutId id="2147483658" r:id="rId23"/>
    <p:sldLayoutId id="2147483659" r:id="rId24"/>
    <p:sldLayoutId id="2147483673" r:id="rId25"/>
  </p:sldLayoutIdLst>
  <p:hf sldNum="0" hdr="0" ftr="0"/>
  <p:txStyles>
    <p:titleStyle>
      <a:lvl1pPr algn="l" defTabSz="914400" rtl="0" eaLnBrk="1" latinLnBrk="0" hangingPunct="1">
        <a:lnSpc>
          <a:spcPct val="90000"/>
        </a:lnSpc>
        <a:spcBef>
          <a:spcPct val="0"/>
        </a:spcBef>
        <a:buNone/>
        <a:defRPr sz="3600" b="1" kern="1200" baseline="0">
          <a:solidFill>
            <a:srgbClr val="C30047"/>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SzPct val="60000"/>
        <a:buFontTx/>
        <a:buBlip>
          <a:blip r:embed="rId27"/>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5000"/>
        <a:buFontTx/>
        <a:buBlip>
          <a:blip r:embed="rId28"/>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400" dirty="0"/>
              <a:t>Monthly performance overview: as of 30 September 2023</a:t>
            </a:r>
          </a:p>
        </p:txBody>
      </p:sp>
      <p:sp>
        <p:nvSpPr>
          <p:cNvPr id="7" name="Subtitle 5">
            <a:extLst>
              <a:ext uri="{FF2B5EF4-FFF2-40B4-BE49-F238E27FC236}">
                <a16:creationId xmlns:a16="http://schemas.microsoft.com/office/drawing/2014/main" id="{7E2678DD-3C21-4C17-BDF6-3A614501308D}"/>
              </a:ext>
            </a:extLst>
          </p:cNvPr>
          <p:cNvSpPr txBox="1">
            <a:spLocks/>
          </p:cNvSpPr>
          <p:nvPr/>
        </p:nvSpPr>
        <p:spPr>
          <a:xfrm>
            <a:off x="348343" y="1053685"/>
            <a:ext cx="5486400"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3"/>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4"/>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Asset class overview: performance table</a:t>
            </a:r>
          </a:p>
        </p:txBody>
      </p:sp>
      <p:sp>
        <p:nvSpPr>
          <p:cNvPr id="8" name="TextBox 7">
            <a:extLst>
              <a:ext uri="{FF2B5EF4-FFF2-40B4-BE49-F238E27FC236}">
                <a16:creationId xmlns:a16="http://schemas.microsoft.com/office/drawing/2014/main" id="{02DF3C0A-9D11-422E-B613-7531C53A05B2}"/>
              </a:ext>
            </a:extLst>
          </p:cNvPr>
          <p:cNvSpPr txBox="1"/>
          <p:nvPr/>
        </p:nvSpPr>
        <p:spPr>
          <a:xfrm>
            <a:off x="220341" y="5816378"/>
            <a:ext cx="9201472" cy="923330"/>
          </a:xfrm>
          <a:prstGeom prst="rect">
            <a:avLst/>
          </a:prstGeom>
          <a:noFill/>
        </p:spPr>
        <p:txBody>
          <a:bodyPr wrap="square" rtlCol="0">
            <a:spAutoFit/>
          </a:bodyPr>
          <a:lstStyle/>
          <a:p>
            <a:r>
              <a:rPr lang="en-GB" sz="900" i="1" dirty="0">
                <a:latin typeface="Open Sans" panose="020B0606030504020204" pitchFamily="34" charset="0"/>
                <a:ea typeface="Open Sans" panose="020B0606030504020204" pitchFamily="34" charset="0"/>
                <a:cs typeface="Open Sans" panose="020B0606030504020204" pitchFamily="34" charset="0"/>
              </a:rPr>
              <a:t>Notes: </a:t>
            </a:r>
          </a:p>
          <a:p>
            <a:r>
              <a:rPr lang="en-GB" sz="9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 </a:t>
            </a:r>
          </a:p>
          <a:p>
            <a:r>
              <a:rPr lang="en-GB" sz="900" i="1" dirty="0">
                <a:latin typeface="Open Sans" panose="020B0606030504020204" pitchFamily="34" charset="0"/>
                <a:ea typeface="Open Sans" panose="020B0606030504020204" pitchFamily="34" charset="0"/>
                <a:cs typeface="Open Sans" panose="020B0606030504020204" pitchFamily="34" charset="0"/>
              </a:rPr>
              <a:t>The performance of each asset class is represented by relevant indices and expressed in GBP terms, which are selected by Copia Capital Management. Reference to a particular asset class does not represent a recommendation to seek exposure to that asset class. *Maximum Return Drawdown is defined as the largest single drop from peak to trough of the value of an asset class or portfolio over any timeframe within the stated period. This information is included for comparison purposes for the period stated but is not an indicator of potential maximum loss for other periods or in the future.</a:t>
            </a:r>
          </a:p>
        </p:txBody>
      </p:sp>
      <p:pic>
        <p:nvPicPr>
          <p:cNvPr id="3" name="Picture 2">
            <a:extLst>
              <a:ext uri="{FF2B5EF4-FFF2-40B4-BE49-F238E27FC236}">
                <a16:creationId xmlns:a16="http://schemas.microsoft.com/office/drawing/2014/main" id="{ACBE0FDD-6390-0F8C-5226-E4B13609116D}"/>
              </a:ext>
            </a:extLst>
          </p:cNvPr>
          <p:cNvPicPr>
            <a:picLocks noChangeAspect="1"/>
          </p:cNvPicPr>
          <p:nvPr/>
        </p:nvPicPr>
        <p:blipFill>
          <a:blip r:embed="rId5"/>
          <a:stretch>
            <a:fillRect/>
          </a:stretch>
        </p:blipFill>
        <p:spPr>
          <a:xfrm>
            <a:off x="0" y="1655959"/>
            <a:ext cx="12192000" cy="3864864"/>
          </a:xfrm>
          <a:prstGeom prst="rect">
            <a:avLst/>
          </a:prstGeom>
        </p:spPr>
      </p:pic>
    </p:spTree>
    <p:extLst>
      <p:ext uri="{BB962C8B-B14F-4D97-AF65-F5344CB8AC3E}">
        <p14:creationId xmlns:p14="http://schemas.microsoft.com/office/powerpoint/2010/main" val="79277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448C52F-8A3F-431A-9FA9-DD6A5B574439}"/>
              </a:ext>
            </a:extLst>
          </p:cNvPr>
          <p:cNvSpPr>
            <a:spLocks noGrp="1"/>
          </p:cNvSpPr>
          <p:nvPr>
            <p:ph type="title"/>
          </p:nvPr>
        </p:nvSpPr>
        <p:spPr>
          <a:xfrm>
            <a:off x="3500846" y="140536"/>
            <a:ext cx="8083845" cy="886732"/>
          </a:xfrm>
        </p:spPr>
        <p:txBody>
          <a:bodyPr/>
          <a:lstStyle/>
          <a:p>
            <a:r>
              <a:rPr lang="en-GB" dirty="0"/>
              <a:t>Select Accumulation and Select ESG: outcome chart</a:t>
            </a:r>
          </a:p>
        </p:txBody>
      </p:sp>
      <p:sp>
        <p:nvSpPr>
          <p:cNvPr id="12" name="TextBox 11">
            <a:extLst>
              <a:ext uri="{FF2B5EF4-FFF2-40B4-BE49-F238E27FC236}">
                <a16:creationId xmlns:a16="http://schemas.microsoft.com/office/drawing/2014/main" id="{ED302B98-F832-2528-E25F-90CA9694C8FA}"/>
              </a:ext>
            </a:extLst>
          </p:cNvPr>
          <p:cNvSpPr txBox="1"/>
          <p:nvPr/>
        </p:nvSpPr>
        <p:spPr>
          <a:xfrm>
            <a:off x="243319" y="5883726"/>
            <a:ext cx="6045200" cy="369332"/>
          </a:xfrm>
          <a:prstGeom prst="rect">
            <a:avLst/>
          </a:prstGeom>
          <a:noFill/>
        </p:spPr>
        <p:txBody>
          <a:bodyPr wrap="square" rtlCol="0">
            <a:spAutoFit/>
          </a:bodyPr>
          <a:lstStyle/>
          <a:p>
            <a:r>
              <a:rPr lang="en-GB" sz="1100" dirty="0"/>
              <a:t>Our ‘Select Accumulation’ portfolio was previously known as ‘Select’.</a:t>
            </a:r>
            <a:r>
              <a:rPr lang="en-GB" dirty="0"/>
              <a:t> </a:t>
            </a:r>
          </a:p>
        </p:txBody>
      </p:sp>
      <p:sp>
        <p:nvSpPr>
          <p:cNvPr id="4" name="Subtitle 5">
            <a:extLst>
              <a:ext uri="{FF2B5EF4-FFF2-40B4-BE49-F238E27FC236}">
                <a16:creationId xmlns:a16="http://schemas.microsoft.com/office/drawing/2014/main" id="{AE44FBDF-C7C7-B607-1B3A-8FD7FD764BC7}"/>
              </a:ext>
            </a:extLst>
          </p:cNvPr>
          <p:cNvSpPr txBox="1">
            <a:spLocks/>
          </p:cNvSpPr>
          <p:nvPr/>
        </p:nvSpPr>
        <p:spPr>
          <a:xfrm>
            <a:off x="435821" y="1174402"/>
            <a:ext cx="7428019"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(cumulative return) analysis as of 30 September 2023</a:t>
            </a:r>
          </a:p>
        </p:txBody>
      </p:sp>
      <p:sp>
        <p:nvSpPr>
          <p:cNvPr id="6" name="TextBox 5">
            <a:extLst>
              <a:ext uri="{FF2B5EF4-FFF2-40B4-BE49-F238E27FC236}">
                <a16:creationId xmlns:a16="http://schemas.microsoft.com/office/drawing/2014/main" id="{E1079466-9879-62CC-1D3F-E3A3DBE1FA54}"/>
              </a:ext>
            </a:extLst>
          </p:cNvPr>
          <p:cNvSpPr txBox="1"/>
          <p:nvPr/>
        </p:nvSpPr>
        <p:spPr>
          <a:xfrm>
            <a:off x="243319" y="6149766"/>
            <a:ext cx="8568952" cy="707886"/>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a:p>
            <a:r>
              <a:rPr lang="en-GB" sz="800" i="1" dirty="0">
                <a:latin typeface="Open Sans" panose="020B0606030504020204" pitchFamily="34" charset="0"/>
                <a:ea typeface="Open Sans" panose="020B0606030504020204" pitchFamily="34" charset="0"/>
                <a:cs typeface="Open Sans" panose="020B0606030504020204" pitchFamily="34" charset="0"/>
              </a:rPr>
              <a:t>Available CPI data has been used as a comparator for real returns. CPI data for Sep 2023 is currently unavailable and not shown.</a:t>
            </a:r>
          </a:p>
          <a:p>
            <a:r>
              <a:rPr lang="en-GB" sz="800" b="1" i="1" dirty="0">
                <a:latin typeface="Open Sans" panose="020B0606030504020204" pitchFamily="34" charset="0"/>
                <a:ea typeface="Open Sans" panose="020B0606030504020204" pitchFamily="34" charset="0"/>
                <a:cs typeface="Open Sans" panose="020B0606030504020204" pitchFamily="34" charset="0"/>
              </a:rPr>
              <a:t>The cumulative returns are calculated based on the period from the inception date of the Select Accumulation portfolios (31-Oct-2016). The performance figures for Select ESG portfolios include simulated data before the inception date of the Select ESG portfolios (31-Mar-2020).</a:t>
            </a:r>
          </a:p>
        </p:txBody>
      </p:sp>
      <p:pic>
        <p:nvPicPr>
          <p:cNvPr id="7" name="Picture 6">
            <a:extLst>
              <a:ext uri="{FF2B5EF4-FFF2-40B4-BE49-F238E27FC236}">
                <a16:creationId xmlns:a16="http://schemas.microsoft.com/office/drawing/2014/main" id="{298C5058-8E0E-6F07-037B-E625F8C5903F}"/>
              </a:ext>
            </a:extLst>
          </p:cNvPr>
          <p:cNvPicPr>
            <a:picLocks noChangeAspect="1"/>
          </p:cNvPicPr>
          <p:nvPr/>
        </p:nvPicPr>
        <p:blipFill>
          <a:blip r:embed="rId4"/>
          <a:stretch>
            <a:fillRect/>
          </a:stretch>
        </p:blipFill>
        <p:spPr>
          <a:xfrm>
            <a:off x="2499048" y="1547691"/>
            <a:ext cx="7193903" cy="4383404"/>
          </a:xfrm>
          <a:prstGeom prst="rect">
            <a:avLst/>
          </a:prstGeom>
        </p:spPr>
      </p:pic>
    </p:spTree>
    <p:extLst>
      <p:ext uri="{BB962C8B-B14F-4D97-AF65-F5344CB8AC3E}">
        <p14:creationId xmlns:p14="http://schemas.microsoft.com/office/powerpoint/2010/main" val="49913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1D568E8-EEC8-4184-AACB-A50CBC732567}"/>
              </a:ext>
            </a:extLst>
          </p:cNvPr>
          <p:cNvSpPr>
            <a:spLocks noGrp="1"/>
          </p:cNvSpPr>
          <p:nvPr>
            <p:ph type="title"/>
          </p:nvPr>
        </p:nvSpPr>
        <p:spPr>
          <a:xfrm>
            <a:off x="3500846" y="140536"/>
            <a:ext cx="8083845" cy="886732"/>
          </a:xfrm>
        </p:spPr>
        <p:txBody>
          <a:bodyPr/>
          <a:lstStyle/>
          <a:p>
            <a:r>
              <a:rPr lang="en-GB" dirty="0"/>
              <a:t>Select Accumulation and Select ESG: outcome chart</a:t>
            </a:r>
          </a:p>
        </p:txBody>
      </p:sp>
      <p:sp>
        <p:nvSpPr>
          <p:cNvPr id="14" name="TextBox 13">
            <a:extLst>
              <a:ext uri="{FF2B5EF4-FFF2-40B4-BE49-F238E27FC236}">
                <a16:creationId xmlns:a16="http://schemas.microsoft.com/office/drawing/2014/main" id="{F29CB859-E876-EC5F-0A51-6FA5C7E3FC5D}"/>
              </a:ext>
            </a:extLst>
          </p:cNvPr>
          <p:cNvSpPr txBox="1"/>
          <p:nvPr/>
        </p:nvSpPr>
        <p:spPr>
          <a:xfrm>
            <a:off x="243319" y="5883726"/>
            <a:ext cx="6045200" cy="369332"/>
          </a:xfrm>
          <a:prstGeom prst="rect">
            <a:avLst/>
          </a:prstGeom>
          <a:noFill/>
        </p:spPr>
        <p:txBody>
          <a:bodyPr wrap="square" rtlCol="0">
            <a:spAutoFit/>
          </a:bodyPr>
          <a:lstStyle/>
          <a:p>
            <a:r>
              <a:rPr lang="en-GB" sz="1100" dirty="0"/>
              <a:t>Our ‘Select Accumulation’ portfolio was previously known as ‘Select’.</a:t>
            </a:r>
            <a:r>
              <a:rPr lang="en-GB" dirty="0"/>
              <a:t> </a:t>
            </a:r>
          </a:p>
        </p:txBody>
      </p:sp>
      <p:sp>
        <p:nvSpPr>
          <p:cNvPr id="4" name="Subtitle 5">
            <a:extLst>
              <a:ext uri="{FF2B5EF4-FFF2-40B4-BE49-F238E27FC236}">
                <a16:creationId xmlns:a16="http://schemas.microsoft.com/office/drawing/2014/main" id="{AD79E300-5EA2-F361-05B5-1610A11A224A}"/>
              </a:ext>
            </a:extLst>
          </p:cNvPr>
          <p:cNvSpPr txBox="1">
            <a:spLocks/>
          </p:cNvSpPr>
          <p:nvPr/>
        </p:nvSpPr>
        <p:spPr>
          <a:xfrm>
            <a:off x="435821" y="1174402"/>
            <a:ext cx="7079676"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(annualised return) analysis as of 30 September 2023</a:t>
            </a:r>
          </a:p>
        </p:txBody>
      </p:sp>
      <p:sp>
        <p:nvSpPr>
          <p:cNvPr id="6" name="TextBox 5">
            <a:extLst>
              <a:ext uri="{FF2B5EF4-FFF2-40B4-BE49-F238E27FC236}">
                <a16:creationId xmlns:a16="http://schemas.microsoft.com/office/drawing/2014/main" id="{4E5C1FF0-8399-ED41-D493-4D8B87398A1F}"/>
              </a:ext>
            </a:extLst>
          </p:cNvPr>
          <p:cNvSpPr txBox="1"/>
          <p:nvPr/>
        </p:nvSpPr>
        <p:spPr>
          <a:xfrm>
            <a:off x="243319" y="6132697"/>
            <a:ext cx="8568952" cy="707886"/>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a:p>
            <a:r>
              <a:rPr lang="en-GB" sz="800" i="1" dirty="0">
                <a:latin typeface="Open Sans" panose="020B0606030504020204" pitchFamily="34" charset="0"/>
                <a:ea typeface="Open Sans" panose="020B0606030504020204" pitchFamily="34" charset="0"/>
                <a:cs typeface="Open Sans" panose="020B0606030504020204" pitchFamily="34" charset="0"/>
              </a:rPr>
              <a:t>Available CPI data has been used as a comparator for real returns. CPI data for Sep 2023 is currently unavailable and not shown.</a:t>
            </a:r>
          </a:p>
          <a:p>
            <a:r>
              <a:rPr lang="en-GB" sz="800" b="1" i="1" dirty="0">
                <a:latin typeface="Open Sans" panose="020B0606030504020204" pitchFamily="34" charset="0"/>
                <a:ea typeface="Open Sans" panose="020B0606030504020204" pitchFamily="34" charset="0"/>
                <a:cs typeface="Open Sans" panose="020B0606030504020204" pitchFamily="34" charset="0"/>
              </a:rPr>
              <a:t>The annualised returns are calculated based on a historic 5-year period as of 30-Sep-2023. </a:t>
            </a:r>
          </a:p>
          <a:p>
            <a:r>
              <a:rPr lang="en-GB" sz="800" b="1" i="1" dirty="0">
                <a:latin typeface="Open Sans" panose="020B0606030504020204" pitchFamily="34" charset="0"/>
                <a:ea typeface="Open Sans" panose="020B0606030504020204" pitchFamily="34" charset="0"/>
                <a:cs typeface="Open Sans" panose="020B0606030504020204" pitchFamily="34" charset="0"/>
              </a:rPr>
              <a:t>The performance figures for Select ESG portfolios include simulated data before the inception date of the Select ESG portfolios (31-Mar-2020).</a:t>
            </a:r>
          </a:p>
        </p:txBody>
      </p:sp>
      <p:pic>
        <p:nvPicPr>
          <p:cNvPr id="7" name="Picture 6">
            <a:extLst>
              <a:ext uri="{FF2B5EF4-FFF2-40B4-BE49-F238E27FC236}">
                <a16:creationId xmlns:a16="http://schemas.microsoft.com/office/drawing/2014/main" id="{477FCAE8-87E8-42B8-CC60-4D9962A51A86}"/>
              </a:ext>
            </a:extLst>
          </p:cNvPr>
          <p:cNvPicPr>
            <a:picLocks noChangeAspect="1"/>
          </p:cNvPicPr>
          <p:nvPr/>
        </p:nvPicPr>
        <p:blipFill>
          <a:blip r:embed="rId4"/>
          <a:stretch>
            <a:fillRect/>
          </a:stretch>
        </p:blipFill>
        <p:spPr>
          <a:xfrm>
            <a:off x="2496000" y="1650576"/>
            <a:ext cx="7200000" cy="4194412"/>
          </a:xfrm>
          <a:prstGeom prst="rect">
            <a:avLst/>
          </a:prstGeom>
        </p:spPr>
      </p:pic>
    </p:spTree>
    <p:extLst>
      <p:ext uri="{BB962C8B-B14F-4D97-AF65-F5344CB8AC3E}">
        <p14:creationId xmlns:p14="http://schemas.microsoft.com/office/powerpoint/2010/main" val="19097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a:xfrm>
            <a:off x="5373190" y="140536"/>
            <a:ext cx="6211502" cy="886732"/>
          </a:xfrm>
        </p:spPr>
        <p:txBody>
          <a:bodyPr/>
          <a:lstStyle/>
          <a:p>
            <a:r>
              <a:rPr lang="en-GB" dirty="0"/>
              <a:t>Select Decumulation: outcome chart</a:t>
            </a:r>
          </a:p>
        </p:txBody>
      </p:sp>
      <p:sp>
        <p:nvSpPr>
          <p:cNvPr id="13" name="TextBox 12">
            <a:extLst>
              <a:ext uri="{FF2B5EF4-FFF2-40B4-BE49-F238E27FC236}">
                <a16:creationId xmlns:a16="http://schemas.microsoft.com/office/drawing/2014/main" id="{438F4B2F-72F5-8365-E846-42F485424ABE}"/>
              </a:ext>
            </a:extLst>
          </p:cNvPr>
          <p:cNvSpPr txBox="1"/>
          <p:nvPr/>
        </p:nvSpPr>
        <p:spPr>
          <a:xfrm>
            <a:off x="243319" y="5883726"/>
            <a:ext cx="6045200" cy="369332"/>
          </a:xfrm>
          <a:prstGeom prst="rect">
            <a:avLst/>
          </a:prstGeom>
          <a:noFill/>
        </p:spPr>
        <p:txBody>
          <a:bodyPr wrap="square" rtlCol="0">
            <a:spAutoFit/>
          </a:bodyPr>
          <a:lstStyle/>
          <a:p>
            <a:r>
              <a:rPr lang="en-GB" sz="1100" dirty="0"/>
              <a:t>Our ‘Select Decumulation’ portfolio was previously known as ‘Retirement Income’.</a:t>
            </a:r>
            <a:r>
              <a:rPr lang="en-GB" dirty="0"/>
              <a:t> </a:t>
            </a:r>
          </a:p>
        </p:txBody>
      </p:sp>
      <p:sp>
        <p:nvSpPr>
          <p:cNvPr id="5" name="Subtitle 5">
            <a:extLst>
              <a:ext uri="{FF2B5EF4-FFF2-40B4-BE49-F238E27FC236}">
                <a16:creationId xmlns:a16="http://schemas.microsoft.com/office/drawing/2014/main" id="{A369821B-700B-C558-1EAE-F3663B0CBCC9}"/>
              </a:ext>
            </a:extLst>
          </p:cNvPr>
          <p:cNvSpPr txBox="1">
            <a:spLocks/>
          </p:cNvSpPr>
          <p:nvPr/>
        </p:nvSpPr>
        <p:spPr>
          <a:xfrm>
            <a:off x="435821" y="1174402"/>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analysis as of 30 September 2023</a:t>
            </a:r>
          </a:p>
        </p:txBody>
      </p:sp>
      <p:sp>
        <p:nvSpPr>
          <p:cNvPr id="6" name="TextBox 5">
            <a:extLst>
              <a:ext uri="{FF2B5EF4-FFF2-40B4-BE49-F238E27FC236}">
                <a16:creationId xmlns:a16="http://schemas.microsoft.com/office/drawing/2014/main" id="{303E3154-455B-5097-02E6-128EF814DD6F}"/>
              </a:ext>
            </a:extLst>
          </p:cNvPr>
          <p:cNvSpPr txBox="1"/>
          <p:nvPr/>
        </p:nvSpPr>
        <p:spPr>
          <a:xfrm>
            <a:off x="243319" y="6259613"/>
            <a:ext cx="8568952" cy="461665"/>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a:p>
            <a:r>
              <a:rPr lang="en-GB" sz="800" b="1" i="1" dirty="0">
                <a:latin typeface="Open Sans" panose="020B0606030504020204" pitchFamily="34" charset="0"/>
                <a:ea typeface="Open Sans" panose="020B0606030504020204" pitchFamily="34" charset="0"/>
                <a:cs typeface="Open Sans" panose="020B0606030504020204" pitchFamily="34" charset="0"/>
              </a:rPr>
              <a:t>The returns are calculated based on a historic 5-year period as of 30-Sep-2023. </a:t>
            </a:r>
          </a:p>
        </p:txBody>
      </p:sp>
      <p:pic>
        <p:nvPicPr>
          <p:cNvPr id="8" name="Picture 7">
            <a:extLst>
              <a:ext uri="{FF2B5EF4-FFF2-40B4-BE49-F238E27FC236}">
                <a16:creationId xmlns:a16="http://schemas.microsoft.com/office/drawing/2014/main" id="{4AD507C8-683E-2B0A-1189-13EA200BEAF3}"/>
              </a:ext>
            </a:extLst>
          </p:cNvPr>
          <p:cNvPicPr>
            <a:picLocks noChangeAspect="1"/>
          </p:cNvPicPr>
          <p:nvPr/>
        </p:nvPicPr>
        <p:blipFill>
          <a:blip r:embed="rId4"/>
          <a:stretch>
            <a:fillRect/>
          </a:stretch>
        </p:blipFill>
        <p:spPr>
          <a:xfrm>
            <a:off x="1550426" y="1811838"/>
            <a:ext cx="9091148" cy="3716507"/>
          </a:xfrm>
          <a:prstGeom prst="rect">
            <a:avLst/>
          </a:prstGeom>
        </p:spPr>
      </p:pic>
    </p:spTree>
    <p:extLst>
      <p:ext uri="{BB962C8B-B14F-4D97-AF65-F5344CB8AC3E}">
        <p14:creationId xmlns:p14="http://schemas.microsoft.com/office/powerpoint/2010/main" val="385929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a:xfrm>
            <a:off x="4650378" y="140536"/>
            <a:ext cx="6934314" cy="886732"/>
          </a:xfrm>
        </p:spPr>
        <p:txBody>
          <a:bodyPr/>
          <a:lstStyle/>
          <a:p>
            <a:r>
              <a:rPr lang="en-GB" dirty="0"/>
              <a:t>Select Thematic : outcome chart</a:t>
            </a:r>
          </a:p>
        </p:txBody>
      </p:sp>
      <p:sp>
        <p:nvSpPr>
          <p:cNvPr id="11" name="TextBox 10">
            <a:extLst>
              <a:ext uri="{FF2B5EF4-FFF2-40B4-BE49-F238E27FC236}">
                <a16:creationId xmlns:a16="http://schemas.microsoft.com/office/drawing/2014/main" id="{79B51009-D9B1-7086-D144-9E1DDF204225}"/>
              </a:ext>
            </a:extLst>
          </p:cNvPr>
          <p:cNvSpPr txBox="1"/>
          <p:nvPr/>
        </p:nvSpPr>
        <p:spPr>
          <a:xfrm>
            <a:off x="182359" y="6448845"/>
            <a:ext cx="8568952" cy="33855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p:txBody>
      </p:sp>
      <p:sp>
        <p:nvSpPr>
          <p:cNvPr id="12" name="TextBox 11">
            <a:extLst>
              <a:ext uri="{FF2B5EF4-FFF2-40B4-BE49-F238E27FC236}">
                <a16:creationId xmlns:a16="http://schemas.microsoft.com/office/drawing/2014/main" id="{6CCC8C07-8DB4-FFEC-D83D-94A55B6D367B}"/>
              </a:ext>
            </a:extLst>
          </p:cNvPr>
          <p:cNvSpPr txBox="1"/>
          <p:nvPr/>
        </p:nvSpPr>
        <p:spPr>
          <a:xfrm>
            <a:off x="243319" y="6136892"/>
            <a:ext cx="6045200" cy="369332"/>
          </a:xfrm>
          <a:prstGeom prst="rect">
            <a:avLst/>
          </a:prstGeom>
          <a:noFill/>
        </p:spPr>
        <p:txBody>
          <a:bodyPr wrap="square" rtlCol="0">
            <a:spAutoFit/>
          </a:bodyPr>
          <a:lstStyle/>
          <a:p>
            <a:r>
              <a:rPr lang="en-GB" sz="1100" dirty="0"/>
              <a:t>Our ‘Select Thematic’ portfolio was previously known as ‘Copia Enhanced Equity’.</a:t>
            </a:r>
            <a:r>
              <a:rPr lang="en-GB" dirty="0"/>
              <a:t> </a:t>
            </a:r>
          </a:p>
        </p:txBody>
      </p:sp>
      <p:sp>
        <p:nvSpPr>
          <p:cNvPr id="5" name="Subtitle 5">
            <a:extLst>
              <a:ext uri="{FF2B5EF4-FFF2-40B4-BE49-F238E27FC236}">
                <a16:creationId xmlns:a16="http://schemas.microsoft.com/office/drawing/2014/main" id="{6F928B46-FA40-A16C-4081-A399F9E5EC84}"/>
              </a:ext>
            </a:extLst>
          </p:cNvPr>
          <p:cNvSpPr txBox="1">
            <a:spLocks/>
          </p:cNvSpPr>
          <p:nvPr/>
        </p:nvSpPr>
        <p:spPr>
          <a:xfrm>
            <a:off x="435821" y="1174402"/>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analysis as of 30 September 2023</a:t>
            </a:r>
          </a:p>
        </p:txBody>
      </p:sp>
      <p:pic>
        <p:nvPicPr>
          <p:cNvPr id="6" name="Picture 5">
            <a:extLst>
              <a:ext uri="{FF2B5EF4-FFF2-40B4-BE49-F238E27FC236}">
                <a16:creationId xmlns:a16="http://schemas.microsoft.com/office/drawing/2014/main" id="{634F2DA1-C6CE-35EA-5B0E-369091A88B35}"/>
              </a:ext>
            </a:extLst>
          </p:cNvPr>
          <p:cNvPicPr>
            <a:picLocks noChangeAspect="1"/>
          </p:cNvPicPr>
          <p:nvPr/>
        </p:nvPicPr>
        <p:blipFill>
          <a:blip r:embed="rId4"/>
          <a:stretch>
            <a:fillRect/>
          </a:stretch>
        </p:blipFill>
        <p:spPr>
          <a:xfrm>
            <a:off x="2563625" y="1608208"/>
            <a:ext cx="7064750" cy="4462760"/>
          </a:xfrm>
          <a:prstGeom prst="rect">
            <a:avLst/>
          </a:prstGeom>
        </p:spPr>
      </p:pic>
    </p:spTree>
    <p:extLst>
      <p:ext uri="{BB962C8B-B14F-4D97-AF65-F5344CB8AC3E}">
        <p14:creationId xmlns:p14="http://schemas.microsoft.com/office/powerpoint/2010/main" val="272478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83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5" name="Subtitle 5">
            <a:extLst>
              <a:ext uri="{FF2B5EF4-FFF2-40B4-BE49-F238E27FC236}">
                <a16:creationId xmlns:a16="http://schemas.microsoft.com/office/drawing/2014/main" id="{E7DC6C8F-FA69-433D-9939-80577503128F}"/>
              </a:ext>
            </a:extLst>
          </p:cNvPr>
          <p:cNvSpPr txBox="1">
            <a:spLocks/>
          </p:cNvSpPr>
          <p:nvPr/>
        </p:nvSpPr>
        <p:spPr>
          <a:xfrm>
            <a:off x="435820" y="1073711"/>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Volatility</a:t>
            </a:r>
            <a:br>
              <a:rPr lang="en-GB" sz="1800" dirty="0"/>
            </a:br>
            <a:r>
              <a:rPr lang="en-GB" sz="1100" dirty="0"/>
              <a:t>Previously known as ‘Volatility Focus’</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584141"/>
            <a:ext cx="8568952" cy="21544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p:txBody>
      </p:sp>
      <p:sp>
        <p:nvSpPr>
          <p:cNvPr id="12" name="Subtitle 5">
            <a:extLst>
              <a:ext uri="{FF2B5EF4-FFF2-40B4-BE49-F238E27FC236}">
                <a16:creationId xmlns:a16="http://schemas.microsoft.com/office/drawing/2014/main" id="{FBD88F5A-2E1B-45F2-B8C2-187CD7262667}"/>
              </a:ext>
            </a:extLst>
          </p:cNvPr>
          <p:cNvSpPr txBox="1">
            <a:spLocks/>
          </p:cNvSpPr>
          <p:nvPr/>
        </p:nvSpPr>
        <p:spPr>
          <a:xfrm>
            <a:off x="511172" y="4802646"/>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Thematic</a:t>
            </a:r>
          </a:p>
          <a:p>
            <a:pPr marL="0" indent="0">
              <a:buNone/>
            </a:pPr>
            <a:r>
              <a:rPr lang="en-GB" sz="1100" dirty="0"/>
              <a:t>Previously known as ‘Copia Enhanced Equity’</a:t>
            </a:r>
          </a:p>
        </p:txBody>
      </p:sp>
      <p:pic>
        <p:nvPicPr>
          <p:cNvPr id="2" name="Picture 1">
            <a:extLst>
              <a:ext uri="{FF2B5EF4-FFF2-40B4-BE49-F238E27FC236}">
                <a16:creationId xmlns:a16="http://schemas.microsoft.com/office/drawing/2014/main" id="{452B0796-CAF4-ADC3-E342-E0BE02B15E83}"/>
              </a:ext>
            </a:extLst>
          </p:cNvPr>
          <p:cNvPicPr>
            <a:picLocks noChangeAspect="1"/>
          </p:cNvPicPr>
          <p:nvPr/>
        </p:nvPicPr>
        <p:blipFill>
          <a:blip r:embed="rId4"/>
          <a:stretch>
            <a:fillRect/>
          </a:stretch>
        </p:blipFill>
        <p:spPr>
          <a:xfrm>
            <a:off x="0" y="1595868"/>
            <a:ext cx="12192000" cy="3095812"/>
          </a:xfrm>
          <a:prstGeom prst="rect">
            <a:avLst/>
          </a:prstGeom>
        </p:spPr>
      </p:pic>
      <p:pic>
        <p:nvPicPr>
          <p:cNvPr id="6" name="Picture 5">
            <a:extLst>
              <a:ext uri="{FF2B5EF4-FFF2-40B4-BE49-F238E27FC236}">
                <a16:creationId xmlns:a16="http://schemas.microsoft.com/office/drawing/2014/main" id="{29ED9FEF-6CE1-CB86-2617-27C02CF5F71C}"/>
              </a:ext>
            </a:extLst>
          </p:cNvPr>
          <p:cNvPicPr>
            <a:picLocks noChangeAspect="1"/>
          </p:cNvPicPr>
          <p:nvPr/>
        </p:nvPicPr>
        <p:blipFill>
          <a:blip r:embed="rId5"/>
          <a:stretch>
            <a:fillRect/>
          </a:stretch>
        </p:blipFill>
        <p:spPr>
          <a:xfrm>
            <a:off x="0" y="5421031"/>
            <a:ext cx="12192000" cy="1099671"/>
          </a:xfrm>
          <a:prstGeom prst="rect">
            <a:avLst/>
          </a:prstGeom>
        </p:spPr>
      </p:pic>
    </p:spTree>
    <p:extLst>
      <p:ext uri="{BB962C8B-B14F-4D97-AF65-F5344CB8AC3E}">
        <p14:creationId xmlns:p14="http://schemas.microsoft.com/office/powerpoint/2010/main" val="158447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6" name="Subtitle 5">
            <a:extLst>
              <a:ext uri="{FF2B5EF4-FFF2-40B4-BE49-F238E27FC236}">
                <a16:creationId xmlns:a16="http://schemas.microsoft.com/office/drawing/2014/main" id="{3DE582AD-F42E-47E1-A320-EE76B4718F68}"/>
              </a:ext>
            </a:extLst>
          </p:cNvPr>
          <p:cNvSpPr txBox="1">
            <a:spLocks/>
          </p:cNvSpPr>
          <p:nvPr/>
        </p:nvSpPr>
        <p:spPr>
          <a:xfrm>
            <a:off x="435820" y="4191068"/>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ESG</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584141"/>
            <a:ext cx="8568952" cy="21544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p:txBody>
      </p:sp>
      <p:sp>
        <p:nvSpPr>
          <p:cNvPr id="8" name="Subtitle 5">
            <a:extLst>
              <a:ext uri="{FF2B5EF4-FFF2-40B4-BE49-F238E27FC236}">
                <a16:creationId xmlns:a16="http://schemas.microsoft.com/office/drawing/2014/main" id="{28960BD8-2F72-459D-BFBB-B108CA0DB815}"/>
              </a:ext>
            </a:extLst>
          </p:cNvPr>
          <p:cNvSpPr txBox="1">
            <a:spLocks/>
          </p:cNvSpPr>
          <p:nvPr/>
        </p:nvSpPr>
        <p:spPr>
          <a:xfrm>
            <a:off x="435819" y="1226515"/>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Accumulation</a:t>
            </a:r>
            <a:br>
              <a:rPr lang="en-GB" sz="1800" dirty="0"/>
            </a:br>
            <a:r>
              <a:rPr lang="en-GB" sz="1100" dirty="0"/>
              <a:t>Previously known as ‘Select’</a:t>
            </a:r>
            <a:endParaRPr lang="en-GB" sz="1600" dirty="0"/>
          </a:p>
        </p:txBody>
      </p:sp>
      <p:pic>
        <p:nvPicPr>
          <p:cNvPr id="2" name="Picture 1">
            <a:extLst>
              <a:ext uri="{FF2B5EF4-FFF2-40B4-BE49-F238E27FC236}">
                <a16:creationId xmlns:a16="http://schemas.microsoft.com/office/drawing/2014/main" id="{F267557C-CAE9-48EC-6DC8-8CCF80AAE6EB}"/>
              </a:ext>
            </a:extLst>
          </p:cNvPr>
          <p:cNvPicPr>
            <a:picLocks noChangeAspect="1"/>
          </p:cNvPicPr>
          <p:nvPr/>
        </p:nvPicPr>
        <p:blipFill>
          <a:blip r:embed="rId4"/>
          <a:stretch>
            <a:fillRect/>
          </a:stretch>
        </p:blipFill>
        <p:spPr>
          <a:xfrm>
            <a:off x="0" y="1899900"/>
            <a:ext cx="12192000" cy="1900518"/>
          </a:xfrm>
          <a:prstGeom prst="rect">
            <a:avLst/>
          </a:prstGeom>
        </p:spPr>
      </p:pic>
      <p:pic>
        <p:nvPicPr>
          <p:cNvPr id="5" name="Picture 4">
            <a:extLst>
              <a:ext uri="{FF2B5EF4-FFF2-40B4-BE49-F238E27FC236}">
                <a16:creationId xmlns:a16="http://schemas.microsoft.com/office/drawing/2014/main" id="{8708FDC2-A51E-7909-82A2-6EBE47E63BE7}"/>
              </a:ext>
            </a:extLst>
          </p:cNvPr>
          <p:cNvPicPr>
            <a:picLocks noChangeAspect="1"/>
          </p:cNvPicPr>
          <p:nvPr/>
        </p:nvPicPr>
        <p:blipFill>
          <a:blip r:embed="rId5"/>
          <a:stretch>
            <a:fillRect/>
          </a:stretch>
        </p:blipFill>
        <p:spPr>
          <a:xfrm>
            <a:off x="0" y="4635865"/>
            <a:ext cx="12192000" cy="1864659"/>
          </a:xfrm>
          <a:prstGeom prst="rect">
            <a:avLst/>
          </a:prstGeom>
        </p:spPr>
      </p:pic>
    </p:spTree>
    <p:extLst>
      <p:ext uri="{BB962C8B-B14F-4D97-AF65-F5344CB8AC3E}">
        <p14:creationId xmlns:p14="http://schemas.microsoft.com/office/powerpoint/2010/main" val="141617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470924"/>
            <a:ext cx="8568952" cy="461665"/>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a:p>
            <a:r>
              <a:rPr lang="en-GB" sz="800" i="1" dirty="0">
                <a:latin typeface="Open Sans" panose="020B0606030504020204" pitchFamily="34" charset="0"/>
                <a:ea typeface="Open Sans" panose="020B0606030504020204" pitchFamily="34" charset="0"/>
                <a:cs typeface="Open Sans" panose="020B0606030504020204" pitchFamily="34" charset="0"/>
              </a:rPr>
              <a:t>Copia Select USD and EUR models are available only on the Novia Global platform.</a:t>
            </a:r>
          </a:p>
          <a:p>
            <a:endParaRPr lang="en-GB" sz="8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Subtitle 5">
            <a:extLst>
              <a:ext uri="{FF2B5EF4-FFF2-40B4-BE49-F238E27FC236}">
                <a16:creationId xmlns:a16="http://schemas.microsoft.com/office/drawing/2014/main" id="{D3297AC9-575F-443F-A638-7D4A540CFC0E}"/>
              </a:ext>
            </a:extLst>
          </p:cNvPr>
          <p:cNvSpPr txBox="1">
            <a:spLocks/>
          </p:cNvSpPr>
          <p:nvPr/>
        </p:nvSpPr>
        <p:spPr>
          <a:xfrm>
            <a:off x="435819" y="1226515"/>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Accumulation USD</a:t>
            </a:r>
            <a:br>
              <a:rPr lang="en-GB" sz="1800" dirty="0"/>
            </a:br>
            <a:r>
              <a:rPr lang="en-GB" sz="1100" dirty="0"/>
              <a:t>Previously known as ‘Select USD’</a:t>
            </a:r>
            <a:endParaRPr lang="en-GB" sz="1600" dirty="0"/>
          </a:p>
        </p:txBody>
      </p:sp>
      <p:sp>
        <p:nvSpPr>
          <p:cNvPr id="13" name="Subtitle 5">
            <a:extLst>
              <a:ext uri="{FF2B5EF4-FFF2-40B4-BE49-F238E27FC236}">
                <a16:creationId xmlns:a16="http://schemas.microsoft.com/office/drawing/2014/main" id="{026843F0-1F7A-4B0D-98D8-283611EA4B03}"/>
              </a:ext>
            </a:extLst>
          </p:cNvPr>
          <p:cNvSpPr txBox="1">
            <a:spLocks/>
          </p:cNvSpPr>
          <p:nvPr/>
        </p:nvSpPr>
        <p:spPr>
          <a:xfrm>
            <a:off x="401052" y="4069863"/>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Accumulation EUR</a:t>
            </a:r>
            <a:br>
              <a:rPr lang="en-GB" sz="1800" dirty="0"/>
            </a:br>
            <a:r>
              <a:rPr lang="en-GB" sz="1100" dirty="0"/>
              <a:t>Previously known as ‘Select EUR’</a:t>
            </a:r>
            <a:endParaRPr lang="en-GB" sz="1600" dirty="0"/>
          </a:p>
        </p:txBody>
      </p:sp>
      <p:pic>
        <p:nvPicPr>
          <p:cNvPr id="3" name="Picture 2">
            <a:extLst>
              <a:ext uri="{FF2B5EF4-FFF2-40B4-BE49-F238E27FC236}">
                <a16:creationId xmlns:a16="http://schemas.microsoft.com/office/drawing/2014/main" id="{D7489EA9-A58E-1C57-B266-30097D31E21F}"/>
              </a:ext>
            </a:extLst>
          </p:cNvPr>
          <p:cNvPicPr>
            <a:picLocks noChangeAspect="1"/>
          </p:cNvPicPr>
          <p:nvPr/>
        </p:nvPicPr>
        <p:blipFill>
          <a:blip r:embed="rId4"/>
          <a:stretch>
            <a:fillRect/>
          </a:stretch>
        </p:blipFill>
        <p:spPr>
          <a:xfrm>
            <a:off x="0" y="1874733"/>
            <a:ext cx="12192000" cy="1900518"/>
          </a:xfrm>
          <a:prstGeom prst="rect">
            <a:avLst/>
          </a:prstGeom>
        </p:spPr>
      </p:pic>
      <p:pic>
        <p:nvPicPr>
          <p:cNvPr id="6" name="Picture 5">
            <a:extLst>
              <a:ext uri="{FF2B5EF4-FFF2-40B4-BE49-F238E27FC236}">
                <a16:creationId xmlns:a16="http://schemas.microsoft.com/office/drawing/2014/main" id="{B7F8CCA6-1484-491F-D957-DE5F0A0A0687}"/>
              </a:ext>
            </a:extLst>
          </p:cNvPr>
          <p:cNvPicPr>
            <a:picLocks noChangeAspect="1"/>
          </p:cNvPicPr>
          <p:nvPr/>
        </p:nvPicPr>
        <p:blipFill>
          <a:blip r:embed="rId5"/>
          <a:stretch>
            <a:fillRect/>
          </a:stretch>
        </p:blipFill>
        <p:spPr>
          <a:xfrm>
            <a:off x="0" y="4567602"/>
            <a:ext cx="12192000" cy="1900518"/>
          </a:xfrm>
          <a:prstGeom prst="rect">
            <a:avLst/>
          </a:prstGeom>
        </p:spPr>
      </p:pic>
    </p:spTree>
    <p:extLst>
      <p:ext uri="{BB962C8B-B14F-4D97-AF65-F5344CB8AC3E}">
        <p14:creationId xmlns:p14="http://schemas.microsoft.com/office/powerpoint/2010/main" val="416373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584141"/>
            <a:ext cx="8568952" cy="21544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p:txBody>
      </p:sp>
      <p:sp>
        <p:nvSpPr>
          <p:cNvPr id="6" name="Subtitle 5">
            <a:extLst>
              <a:ext uri="{FF2B5EF4-FFF2-40B4-BE49-F238E27FC236}">
                <a16:creationId xmlns:a16="http://schemas.microsoft.com/office/drawing/2014/main" id="{9F1B679B-7231-4416-80F3-646A3174C061}"/>
              </a:ext>
            </a:extLst>
          </p:cNvPr>
          <p:cNvSpPr txBox="1">
            <a:spLocks/>
          </p:cNvSpPr>
          <p:nvPr/>
        </p:nvSpPr>
        <p:spPr>
          <a:xfrm>
            <a:off x="435821" y="987590"/>
            <a:ext cx="6783977" cy="7182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Decumulation</a:t>
            </a:r>
            <a:br>
              <a:rPr lang="en-GB" sz="1800" dirty="0"/>
            </a:br>
            <a:r>
              <a:rPr lang="en-GB" sz="1100" dirty="0"/>
              <a:t>Previously known as ‘Retirement Income’</a:t>
            </a:r>
            <a:br>
              <a:rPr lang="en-GB" sz="1800" dirty="0"/>
            </a:br>
            <a:endParaRPr lang="en-GB" sz="1800" dirty="0"/>
          </a:p>
        </p:txBody>
      </p:sp>
      <p:pic>
        <p:nvPicPr>
          <p:cNvPr id="2" name="Picture 1">
            <a:extLst>
              <a:ext uri="{FF2B5EF4-FFF2-40B4-BE49-F238E27FC236}">
                <a16:creationId xmlns:a16="http://schemas.microsoft.com/office/drawing/2014/main" id="{E56C0F64-F467-C86F-0834-D6C42CF9D99C}"/>
              </a:ext>
            </a:extLst>
          </p:cNvPr>
          <p:cNvPicPr>
            <a:picLocks noChangeAspect="1"/>
          </p:cNvPicPr>
          <p:nvPr/>
        </p:nvPicPr>
        <p:blipFill>
          <a:blip r:embed="rId4"/>
          <a:stretch>
            <a:fillRect/>
          </a:stretch>
        </p:blipFill>
        <p:spPr>
          <a:xfrm>
            <a:off x="476451" y="1427379"/>
            <a:ext cx="11239097" cy="5156762"/>
          </a:xfrm>
          <a:prstGeom prst="rect">
            <a:avLst/>
          </a:prstGeom>
        </p:spPr>
      </p:pic>
    </p:spTree>
    <p:extLst>
      <p:ext uri="{BB962C8B-B14F-4D97-AF65-F5344CB8AC3E}">
        <p14:creationId xmlns:p14="http://schemas.microsoft.com/office/powerpoint/2010/main" val="380349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5" name="Subtitle 5">
            <a:extLst>
              <a:ext uri="{FF2B5EF4-FFF2-40B4-BE49-F238E27FC236}">
                <a16:creationId xmlns:a16="http://schemas.microsoft.com/office/drawing/2014/main" id="{E7DC6C8F-FA69-433D-9939-80577503128F}"/>
              </a:ext>
            </a:extLst>
          </p:cNvPr>
          <p:cNvSpPr txBox="1">
            <a:spLocks/>
          </p:cNvSpPr>
          <p:nvPr/>
        </p:nvSpPr>
        <p:spPr>
          <a:xfrm>
            <a:off x="435821" y="1063877"/>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Retirement Income</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584141"/>
            <a:ext cx="8568952" cy="21544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p:txBody>
      </p:sp>
      <p:sp>
        <p:nvSpPr>
          <p:cNvPr id="3" name="Subtitle 5">
            <a:extLst>
              <a:ext uri="{FF2B5EF4-FFF2-40B4-BE49-F238E27FC236}">
                <a16:creationId xmlns:a16="http://schemas.microsoft.com/office/drawing/2014/main" id="{79CF26E6-E610-245A-3BB4-71A25D4D9D68}"/>
              </a:ext>
            </a:extLst>
          </p:cNvPr>
          <p:cNvSpPr txBox="1">
            <a:spLocks/>
          </p:cNvSpPr>
          <p:nvPr/>
        </p:nvSpPr>
        <p:spPr>
          <a:xfrm>
            <a:off x="435821" y="3555619"/>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Retirement Income Plus</a:t>
            </a:r>
          </a:p>
        </p:txBody>
      </p:sp>
      <p:pic>
        <p:nvPicPr>
          <p:cNvPr id="6" name="Picture 5">
            <a:extLst>
              <a:ext uri="{FF2B5EF4-FFF2-40B4-BE49-F238E27FC236}">
                <a16:creationId xmlns:a16="http://schemas.microsoft.com/office/drawing/2014/main" id="{95BC43D5-0868-6E2B-BD2E-E39389C1B9F6}"/>
              </a:ext>
            </a:extLst>
          </p:cNvPr>
          <p:cNvPicPr>
            <a:picLocks noChangeAspect="1"/>
          </p:cNvPicPr>
          <p:nvPr/>
        </p:nvPicPr>
        <p:blipFill>
          <a:blip r:embed="rId4"/>
          <a:stretch>
            <a:fillRect/>
          </a:stretch>
        </p:blipFill>
        <p:spPr>
          <a:xfrm>
            <a:off x="0" y="1495994"/>
            <a:ext cx="12192000" cy="1416424"/>
          </a:xfrm>
          <a:prstGeom prst="rect">
            <a:avLst/>
          </a:prstGeom>
        </p:spPr>
      </p:pic>
      <p:pic>
        <p:nvPicPr>
          <p:cNvPr id="8" name="Picture 7">
            <a:extLst>
              <a:ext uri="{FF2B5EF4-FFF2-40B4-BE49-F238E27FC236}">
                <a16:creationId xmlns:a16="http://schemas.microsoft.com/office/drawing/2014/main" id="{9A4AD031-076C-0413-7008-4A481DFD25E6}"/>
              </a:ext>
            </a:extLst>
          </p:cNvPr>
          <p:cNvPicPr>
            <a:picLocks noChangeAspect="1"/>
          </p:cNvPicPr>
          <p:nvPr/>
        </p:nvPicPr>
        <p:blipFill>
          <a:blip r:embed="rId5"/>
          <a:stretch>
            <a:fillRect/>
          </a:stretch>
        </p:blipFill>
        <p:spPr>
          <a:xfrm>
            <a:off x="0" y="4390099"/>
            <a:ext cx="12192000" cy="1416424"/>
          </a:xfrm>
          <a:prstGeom prst="rect">
            <a:avLst/>
          </a:prstGeom>
        </p:spPr>
      </p:pic>
    </p:spTree>
    <p:extLst>
      <p:ext uri="{BB962C8B-B14F-4D97-AF65-F5344CB8AC3E}">
        <p14:creationId xmlns:p14="http://schemas.microsoft.com/office/powerpoint/2010/main" val="120194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Portfolio Performance</a:t>
            </a:r>
          </a:p>
        </p:txBody>
      </p:sp>
      <p:sp>
        <p:nvSpPr>
          <p:cNvPr id="7" name="TextBox 6">
            <a:extLst>
              <a:ext uri="{FF2B5EF4-FFF2-40B4-BE49-F238E27FC236}">
                <a16:creationId xmlns:a16="http://schemas.microsoft.com/office/drawing/2014/main" id="{86E56A8D-3AC6-488C-AE81-C6B741827F16}"/>
              </a:ext>
            </a:extLst>
          </p:cNvPr>
          <p:cNvSpPr txBox="1"/>
          <p:nvPr/>
        </p:nvSpPr>
        <p:spPr>
          <a:xfrm>
            <a:off x="174172" y="6584141"/>
            <a:ext cx="8568952" cy="21544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Notes: Returns based on Total return, assuming income is re-invested immediately and rebalanced on due dates.</a:t>
            </a:r>
          </a:p>
        </p:txBody>
      </p:sp>
      <p:sp>
        <p:nvSpPr>
          <p:cNvPr id="3" name="Subtitle 5">
            <a:extLst>
              <a:ext uri="{FF2B5EF4-FFF2-40B4-BE49-F238E27FC236}">
                <a16:creationId xmlns:a16="http://schemas.microsoft.com/office/drawing/2014/main" id="{A558603D-8B54-3E4E-CB73-5D8ABFFBE345}"/>
              </a:ext>
            </a:extLst>
          </p:cNvPr>
          <p:cNvSpPr txBox="1">
            <a:spLocks/>
          </p:cNvSpPr>
          <p:nvPr/>
        </p:nvSpPr>
        <p:spPr>
          <a:xfrm>
            <a:off x="435821" y="1474938"/>
            <a:ext cx="6783977" cy="3337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Preservation</a:t>
            </a:r>
          </a:p>
        </p:txBody>
      </p:sp>
      <p:sp>
        <p:nvSpPr>
          <p:cNvPr id="5" name="Subtitle 5">
            <a:extLst>
              <a:ext uri="{FF2B5EF4-FFF2-40B4-BE49-F238E27FC236}">
                <a16:creationId xmlns:a16="http://schemas.microsoft.com/office/drawing/2014/main" id="{11EA1B2E-9074-D6AF-5099-A735CC81156A}"/>
              </a:ext>
            </a:extLst>
          </p:cNvPr>
          <p:cNvSpPr txBox="1">
            <a:spLocks/>
          </p:cNvSpPr>
          <p:nvPr/>
        </p:nvSpPr>
        <p:spPr>
          <a:xfrm>
            <a:off x="435820" y="3749045"/>
            <a:ext cx="6783977" cy="3337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Select Short Duration Bond Portfolio</a:t>
            </a:r>
          </a:p>
          <a:p>
            <a:pPr marL="0" indent="0">
              <a:buNone/>
            </a:pPr>
            <a:endParaRPr lang="en-GB" sz="1800" dirty="0"/>
          </a:p>
        </p:txBody>
      </p:sp>
      <p:pic>
        <p:nvPicPr>
          <p:cNvPr id="8" name="Picture 7">
            <a:extLst>
              <a:ext uri="{FF2B5EF4-FFF2-40B4-BE49-F238E27FC236}">
                <a16:creationId xmlns:a16="http://schemas.microsoft.com/office/drawing/2014/main" id="{86F595A7-8A80-FF47-B9FE-BF9BB32D0CEF}"/>
              </a:ext>
            </a:extLst>
          </p:cNvPr>
          <p:cNvPicPr>
            <a:picLocks noChangeAspect="1"/>
          </p:cNvPicPr>
          <p:nvPr/>
        </p:nvPicPr>
        <p:blipFill>
          <a:blip r:embed="rId4"/>
          <a:stretch>
            <a:fillRect/>
          </a:stretch>
        </p:blipFill>
        <p:spPr>
          <a:xfrm>
            <a:off x="0" y="2110721"/>
            <a:ext cx="12192000" cy="908424"/>
          </a:xfrm>
          <a:prstGeom prst="rect">
            <a:avLst/>
          </a:prstGeom>
        </p:spPr>
      </p:pic>
      <p:pic>
        <p:nvPicPr>
          <p:cNvPr id="9" name="Picture 8">
            <a:extLst>
              <a:ext uri="{FF2B5EF4-FFF2-40B4-BE49-F238E27FC236}">
                <a16:creationId xmlns:a16="http://schemas.microsoft.com/office/drawing/2014/main" id="{AC47EC1A-7132-263A-3A9B-381D1083CE5D}"/>
              </a:ext>
            </a:extLst>
          </p:cNvPr>
          <p:cNvPicPr>
            <a:picLocks noChangeAspect="1"/>
          </p:cNvPicPr>
          <p:nvPr/>
        </p:nvPicPr>
        <p:blipFill>
          <a:blip r:embed="rId5"/>
          <a:stretch>
            <a:fillRect/>
          </a:stretch>
        </p:blipFill>
        <p:spPr>
          <a:xfrm>
            <a:off x="0" y="4403797"/>
            <a:ext cx="12192000" cy="818776"/>
          </a:xfrm>
          <a:prstGeom prst="rect">
            <a:avLst/>
          </a:prstGeom>
        </p:spPr>
      </p:pic>
    </p:spTree>
    <p:extLst>
      <p:ext uri="{BB962C8B-B14F-4D97-AF65-F5344CB8AC3E}">
        <p14:creationId xmlns:p14="http://schemas.microsoft.com/office/powerpoint/2010/main" val="384165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46B-9B39-854D-8C00-D034DB33A762}"/>
              </a:ext>
            </a:extLst>
          </p:cNvPr>
          <p:cNvSpPr>
            <a:spLocks noGrp="1"/>
          </p:cNvSpPr>
          <p:nvPr>
            <p:ph type="title"/>
          </p:nvPr>
        </p:nvSpPr>
        <p:spPr/>
        <p:txBody>
          <a:bodyPr/>
          <a:lstStyle/>
          <a:p>
            <a:r>
              <a:rPr lang="en-GB" dirty="0"/>
              <a:t>Select Volatility : outcome chart</a:t>
            </a:r>
          </a:p>
        </p:txBody>
      </p:sp>
      <p:sp>
        <p:nvSpPr>
          <p:cNvPr id="7" name="TextBox 6">
            <a:extLst>
              <a:ext uri="{FF2B5EF4-FFF2-40B4-BE49-F238E27FC236}">
                <a16:creationId xmlns:a16="http://schemas.microsoft.com/office/drawing/2014/main" id="{FB32F9A8-BA81-438D-88E4-27AC078C8D22}"/>
              </a:ext>
            </a:extLst>
          </p:cNvPr>
          <p:cNvSpPr txBox="1"/>
          <p:nvPr/>
        </p:nvSpPr>
        <p:spPr>
          <a:xfrm>
            <a:off x="243319" y="6505303"/>
            <a:ext cx="8568952" cy="338554"/>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p:txBody>
      </p:sp>
      <p:sp>
        <p:nvSpPr>
          <p:cNvPr id="12" name="TextBox 11">
            <a:extLst>
              <a:ext uri="{FF2B5EF4-FFF2-40B4-BE49-F238E27FC236}">
                <a16:creationId xmlns:a16="http://schemas.microsoft.com/office/drawing/2014/main" id="{993C633E-B4C2-8D21-8382-21DB72E17299}"/>
              </a:ext>
            </a:extLst>
          </p:cNvPr>
          <p:cNvSpPr txBox="1"/>
          <p:nvPr/>
        </p:nvSpPr>
        <p:spPr>
          <a:xfrm>
            <a:off x="243319" y="6136892"/>
            <a:ext cx="6045200" cy="369332"/>
          </a:xfrm>
          <a:prstGeom prst="rect">
            <a:avLst/>
          </a:prstGeom>
          <a:noFill/>
        </p:spPr>
        <p:txBody>
          <a:bodyPr wrap="square" rtlCol="0">
            <a:spAutoFit/>
          </a:bodyPr>
          <a:lstStyle/>
          <a:p>
            <a:r>
              <a:rPr lang="en-GB" sz="1100" dirty="0"/>
              <a:t>Our ‘Select Volatility’ portfolio was previously known as ‘Volatility Focus’.</a:t>
            </a:r>
            <a:r>
              <a:rPr lang="en-GB" dirty="0"/>
              <a:t> </a:t>
            </a:r>
          </a:p>
        </p:txBody>
      </p:sp>
      <p:sp>
        <p:nvSpPr>
          <p:cNvPr id="2" name="Subtitle 5">
            <a:extLst>
              <a:ext uri="{FF2B5EF4-FFF2-40B4-BE49-F238E27FC236}">
                <a16:creationId xmlns:a16="http://schemas.microsoft.com/office/drawing/2014/main" id="{661BC40C-97E6-2A3E-3BC3-7CA78DC1A666}"/>
              </a:ext>
            </a:extLst>
          </p:cNvPr>
          <p:cNvSpPr txBox="1">
            <a:spLocks/>
          </p:cNvSpPr>
          <p:nvPr/>
        </p:nvSpPr>
        <p:spPr>
          <a:xfrm>
            <a:off x="435821" y="1174402"/>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analysis as of 30 September 2023</a:t>
            </a:r>
          </a:p>
        </p:txBody>
      </p:sp>
      <p:pic>
        <p:nvPicPr>
          <p:cNvPr id="5" name="Picture 4">
            <a:extLst>
              <a:ext uri="{FF2B5EF4-FFF2-40B4-BE49-F238E27FC236}">
                <a16:creationId xmlns:a16="http://schemas.microsoft.com/office/drawing/2014/main" id="{319EEECB-CB60-4DE1-CC2E-31A9F32822DA}"/>
              </a:ext>
            </a:extLst>
          </p:cNvPr>
          <p:cNvPicPr>
            <a:picLocks noChangeAspect="1"/>
          </p:cNvPicPr>
          <p:nvPr/>
        </p:nvPicPr>
        <p:blipFill>
          <a:blip r:embed="rId4"/>
          <a:stretch>
            <a:fillRect/>
          </a:stretch>
        </p:blipFill>
        <p:spPr>
          <a:xfrm>
            <a:off x="1843671" y="1700960"/>
            <a:ext cx="8504657" cy="4328535"/>
          </a:xfrm>
          <a:prstGeom prst="rect">
            <a:avLst/>
          </a:prstGeom>
        </p:spPr>
      </p:pic>
    </p:spTree>
    <p:extLst>
      <p:ext uri="{BB962C8B-B14F-4D97-AF65-F5344CB8AC3E}">
        <p14:creationId xmlns:p14="http://schemas.microsoft.com/office/powerpoint/2010/main" val="143893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2712734-D9FB-480B-BA72-5E9D17519B3F}"/>
              </a:ext>
            </a:extLst>
          </p:cNvPr>
          <p:cNvSpPr>
            <a:spLocks noGrp="1"/>
          </p:cNvSpPr>
          <p:nvPr>
            <p:ph type="title"/>
          </p:nvPr>
        </p:nvSpPr>
        <p:spPr>
          <a:xfrm>
            <a:off x="3500846" y="140536"/>
            <a:ext cx="8083845" cy="886732"/>
          </a:xfrm>
        </p:spPr>
        <p:txBody>
          <a:bodyPr/>
          <a:lstStyle/>
          <a:p>
            <a:r>
              <a:rPr lang="en-GB" dirty="0"/>
              <a:t>Select Accumulation and Select ESG: outcome chart</a:t>
            </a:r>
          </a:p>
        </p:txBody>
      </p:sp>
      <p:sp>
        <p:nvSpPr>
          <p:cNvPr id="14" name="TextBox 13">
            <a:extLst>
              <a:ext uri="{FF2B5EF4-FFF2-40B4-BE49-F238E27FC236}">
                <a16:creationId xmlns:a16="http://schemas.microsoft.com/office/drawing/2014/main" id="{98C4D805-FDC1-6727-580E-E9AC617CD7AB}"/>
              </a:ext>
            </a:extLst>
          </p:cNvPr>
          <p:cNvSpPr txBox="1"/>
          <p:nvPr/>
        </p:nvSpPr>
        <p:spPr>
          <a:xfrm>
            <a:off x="243319" y="5883726"/>
            <a:ext cx="6045200" cy="369332"/>
          </a:xfrm>
          <a:prstGeom prst="rect">
            <a:avLst/>
          </a:prstGeom>
          <a:noFill/>
        </p:spPr>
        <p:txBody>
          <a:bodyPr wrap="square" rtlCol="0">
            <a:spAutoFit/>
          </a:bodyPr>
          <a:lstStyle/>
          <a:p>
            <a:r>
              <a:rPr lang="en-GB" sz="1100" dirty="0"/>
              <a:t>Our ‘Select Accumulation’ portfolio was previously known as ‘Select’.</a:t>
            </a:r>
            <a:r>
              <a:rPr lang="en-GB" dirty="0"/>
              <a:t> </a:t>
            </a:r>
          </a:p>
        </p:txBody>
      </p:sp>
      <p:sp>
        <p:nvSpPr>
          <p:cNvPr id="3" name="Subtitle 5">
            <a:extLst>
              <a:ext uri="{FF2B5EF4-FFF2-40B4-BE49-F238E27FC236}">
                <a16:creationId xmlns:a16="http://schemas.microsoft.com/office/drawing/2014/main" id="{50C26A04-3F59-A255-42A7-A5F0DBDE3A61}"/>
              </a:ext>
            </a:extLst>
          </p:cNvPr>
          <p:cNvSpPr txBox="1">
            <a:spLocks/>
          </p:cNvSpPr>
          <p:nvPr/>
        </p:nvSpPr>
        <p:spPr>
          <a:xfrm>
            <a:off x="435821" y="1174402"/>
            <a:ext cx="6783977" cy="71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5000"/>
              <a:buFontTx/>
              <a:buBlip>
                <a:blip r:embed="rId2"/>
              </a:buBlip>
              <a:defRPr sz="2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60000"/>
              <a:buFontTx/>
              <a:buBlip>
                <a:blip r:embed="rId3"/>
              </a:buBlip>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Outcome (risk-return) analysis as of 30 September 2023</a:t>
            </a:r>
          </a:p>
        </p:txBody>
      </p:sp>
      <p:sp>
        <p:nvSpPr>
          <p:cNvPr id="4" name="TextBox 3">
            <a:extLst>
              <a:ext uri="{FF2B5EF4-FFF2-40B4-BE49-F238E27FC236}">
                <a16:creationId xmlns:a16="http://schemas.microsoft.com/office/drawing/2014/main" id="{D167F1BE-CE70-B267-DC74-C32C841A47F3}"/>
              </a:ext>
            </a:extLst>
          </p:cNvPr>
          <p:cNvSpPr txBox="1"/>
          <p:nvPr/>
        </p:nvSpPr>
        <p:spPr>
          <a:xfrm>
            <a:off x="243319" y="6262980"/>
            <a:ext cx="8568952" cy="584775"/>
          </a:xfrm>
          <a:prstGeom prst="rect">
            <a:avLst/>
          </a:prstGeom>
          <a:noFill/>
        </p:spPr>
        <p:txBody>
          <a:bodyPr wrap="square" rtlCol="0">
            <a:spAutoFit/>
          </a:bodyPr>
          <a:lstStyle/>
          <a:p>
            <a:r>
              <a:rPr lang="en-GB" sz="800" i="1" dirty="0">
                <a:latin typeface="Open Sans" panose="020B0606030504020204" pitchFamily="34" charset="0"/>
                <a:ea typeface="Open Sans" panose="020B0606030504020204" pitchFamily="34" charset="0"/>
                <a:cs typeface="Open Sans" panose="020B0606030504020204" pitchFamily="34" charset="0"/>
              </a:rPr>
              <a:t>For illustration only.</a:t>
            </a:r>
          </a:p>
          <a:p>
            <a:r>
              <a:rPr lang="en-GB" sz="800" i="1" dirty="0">
                <a:latin typeface="Open Sans" panose="020B0606030504020204" pitchFamily="34" charset="0"/>
                <a:ea typeface="Open Sans" panose="020B0606030504020204" pitchFamily="34" charset="0"/>
                <a:cs typeface="Open Sans" panose="020B0606030504020204" pitchFamily="34" charset="0"/>
              </a:rPr>
              <a:t>Returns based on Total return, assuming income is re-invested immediately and rebalanced on due dates.</a:t>
            </a:r>
          </a:p>
          <a:p>
            <a:r>
              <a:rPr lang="en-GB" sz="800" b="1" i="1" dirty="0">
                <a:latin typeface="Open Sans" panose="020B0606030504020204" pitchFamily="34" charset="0"/>
                <a:ea typeface="Open Sans" panose="020B0606030504020204" pitchFamily="34" charset="0"/>
                <a:cs typeface="Open Sans" panose="020B0606030504020204" pitchFamily="34" charset="0"/>
              </a:rPr>
              <a:t>The annualised risk and return figures are calculated based on a historic 5-year period as of 30-Sep-2023. </a:t>
            </a:r>
          </a:p>
          <a:p>
            <a:r>
              <a:rPr lang="en-GB" sz="800" b="1" i="1" dirty="0">
                <a:latin typeface="Open Sans" panose="020B0606030504020204" pitchFamily="34" charset="0"/>
                <a:ea typeface="Open Sans" panose="020B0606030504020204" pitchFamily="34" charset="0"/>
                <a:cs typeface="Open Sans" panose="020B0606030504020204" pitchFamily="34" charset="0"/>
              </a:rPr>
              <a:t>The performance figures for Select ESG portfolios include simulated data before the inception date of the Select ESG portfolios (31-Mar-2020).</a:t>
            </a:r>
          </a:p>
        </p:txBody>
      </p:sp>
      <p:pic>
        <p:nvPicPr>
          <p:cNvPr id="7" name="Picture 6">
            <a:extLst>
              <a:ext uri="{FF2B5EF4-FFF2-40B4-BE49-F238E27FC236}">
                <a16:creationId xmlns:a16="http://schemas.microsoft.com/office/drawing/2014/main" id="{C96FB14A-3B9C-2EAF-C1A0-44AF2693B983}"/>
              </a:ext>
            </a:extLst>
          </p:cNvPr>
          <p:cNvPicPr>
            <a:picLocks noChangeAspect="1"/>
          </p:cNvPicPr>
          <p:nvPr/>
        </p:nvPicPr>
        <p:blipFill>
          <a:blip r:embed="rId4"/>
          <a:stretch>
            <a:fillRect/>
          </a:stretch>
        </p:blipFill>
        <p:spPr>
          <a:xfrm>
            <a:off x="2182029" y="1533544"/>
            <a:ext cx="7827942" cy="4365114"/>
          </a:xfrm>
          <a:prstGeom prst="rect">
            <a:avLst/>
          </a:prstGeom>
        </p:spPr>
      </p:pic>
    </p:spTree>
    <p:extLst>
      <p:ext uri="{BB962C8B-B14F-4D97-AF65-F5344CB8AC3E}">
        <p14:creationId xmlns:p14="http://schemas.microsoft.com/office/powerpoint/2010/main" val="2197292846"/>
      </p:ext>
    </p:extLst>
  </p:cSld>
  <p:clrMapOvr>
    <a:masterClrMapping/>
  </p:clrMapOvr>
</p:sld>
</file>

<file path=ppt/theme/theme1.xml><?xml version="1.0" encoding="utf-8"?>
<a:theme xmlns:a="http://schemas.openxmlformats.org/drawingml/2006/main" name="Microg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gen" id="{3A1AE496-76D3-494D-9B08-7E438071D1D2}" vid="{A088AA90-8285-D34A-9BBE-FF98AA538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Microgen</Template>
  <TotalTime>1490</TotalTime>
  <Words>842</Words>
  <Application>Microsoft Office PowerPoint</Application>
  <PresentationFormat>Widescreen</PresentationFormat>
  <Paragraphs>69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Open Sans</vt:lpstr>
      <vt:lpstr>Wingdings</vt:lpstr>
      <vt:lpstr>Microgen</vt:lpstr>
      <vt:lpstr>Monthly performance overview: as of 30 September 2023</vt:lpstr>
      <vt:lpstr>Portfolio Performance</vt:lpstr>
      <vt:lpstr>Portfolio Performance</vt:lpstr>
      <vt:lpstr>Portfolio Performance</vt:lpstr>
      <vt:lpstr>Portfolio Performance</vt:lpstr>
      <vt:lpstr>Portfolio Performance</vt:lpstr>
      <vt:lpstr>Portfolio Performance</vt:lpstr>
      <vt:lpstr>Select Volatility : outcome chart</vt:lpstr>
      <vt:lpstr>Select Accumulation and Select ESG: outcome chart</vt:lpstr>
      <vt:lpstr>Select Accumulation and Select ESG: outcome chart</vt:lpstr>
      <vt:lpstr>Select Accumulation and Select ESG: outcome chart</vt:lpstr>
      <vt:lpstr>Select Decumulation: outcome chart</vt:lpstr>
      <vt:lpstr>Select Thematic : outcome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Alison</dc:creator>
  <cp:lastModifiedBy>Marina Contato</cp:lastModifiedBy>
  <cp:revision>64</cp:revision>
  <dcterms:created xsi:type="dcterms:W3CDTF">2021-08-06T11:07:45Z</dcterms:created>
  <dcterms:modified xsi:type="dcterms:W3CDTF">2023-10-04T14:24:45Z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a7513e-586f-496c-9bae-97c5d418df98_Enabled">
    <vt:lpwstr>True</vt:lpwstr>
  </property>
  <property fmtid="{D5CDD505-2E9C-101B-9397-08002B2CF9AE}" pid="3" name="MSIP_Label_9ca7513e-586f-496c-9bae-97c5d418df98_SiteId">
    <vt:lpwstr>cfb8fc74-d4b5-4933-aef9-fe87405c2127</vt:lpwstr>
  </property>
  <property fmtid="{D5CDD505-2E9C-101B-9397-08002B2CF9AE}" pid="4" name="MSIP_Label_9ca7513e-586f-496c-9bae-97c5d418df98_Owner">
    <vt:lpwstr>Ella.foster@novia-financial.co.uk</vt:lpwstr>
  </property>
  <property fmtid="{D5CDD505-2E9C-101B-9397-08002B2CF9AE}" pid="5" name="MSIP_Label_9ca7513e-586f-496c-9bae-97c5d418df98_SetDate">
    <vt:lpwstr>2021-09-24T09:24:49.8819900Z</vt:lpwstr>
  </property>
  <property fmtid="{D5CDD505-2E9C-101B-9397-08002B2CF9AE}" pid="6" name="MSIP_Label_9ca7513e-586f-496c-9bae-97c5d418df98_Name">
    <vt:lpwstr>General</vt:lpwstr>
  </property>
  <property fmtid="{D5CDD505-2E9C-101B-9397-08002B2CF9AE}" pid="7" name="MSIP_Label_9ca7513e-586f-496c-9bae-97c5d418df98_Application">
    <vt:lpwstr>Microsoft Azure Information Protection</vt:lpwstr>
  </property>
  <property fmtid="{D5CDD505-2E9C-101B-9397-08002B2CF9AE}" pid="8" name="MSIP_Label_9ca7513e-586f-496c-9bae-97c5d418df98_ActionId">
    <vt:lpwstr>3bd6f94c-598d-4c4c-855d-ddcbbfe11e08</vt:lpwstr>
  </property>
  <property fmtid="{D5CDD505-2E9C-101B-9397-08002B2CF9AE}" pid="9" name="MSIP_Label_9ca7513e-586f-496c-9bae-97c5d418df98_Extended_MSFT_Method">
    <vt:lpwstr>Automatic</vt:lpwstr>
  </property>
  <property fmtid="{D5CDD505-2E9C-101B-9397-08002B2CF9AE}" pid="10" name="Sensitivity">
    <vt:lpwstr>General</vt:lpwstr>
  </property>
</Properties>
</file>