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7" r:id="rId2"/>
  </p:sldMasterIdLst>
  <p:notesMasterIdLst>
    <p:notesMasterId r:id="rId28"/>
  </p:notesMasterIdLst>
  <p:sldIdLst>
    <p:sldId id="256" r:id="rId3"/>
    <p:sldId id="383" r:id="rId4"/>
    <p:sldId id="334" r:id="rId5"/>
    <p:sldId id="353" r:id="rId6"/>
    <p:sldId id="335" r:id="rId7"/>
    <p:sldId id="336" r:id="rId8"/>
    <p:sldId id="337" r:id="rId9"/>
    <p:sldId id="338" r:id="rId10"/>
    <p:sldId id="354" r:id="rId11"/>
    <p:sldId id="333" r:id="rId12"/>
    <p:sldId id="415" r:id="rId13"/>
    <p:sldId id="416" r:id="rId14"/>
    <p:sldId id="355" r:id="rId15"/>
    <p:sldId id="362" r:id="rId16"/>
    <p:sldId id="365" r:id="rId17"/>
    <p:sldId id="308" r:id="rId18"/>
    <p:sldId id="342" r:id="rId19"/>
    <p:sldId id="356" r:id="rId20"/>
    <p:sldId id="418" r:id="rId21"/>
    <p:sldId id="417" r:id="rId22"/>
    <p:sldId id="419" r:id="rId23"/>
    <p:sldId id="391" r:id="rId24"/>
    <p:sldId id="389" r:id="rId25"/>
    <p:sldId id="392" r:id="rId26"/>
    <p:sldId id="358" r:id="rId2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886"/>
    <a:srgbClr val="5F497A"/>
    <a:srgbClr val="B2A1C7"/>
    <a:srgbClr val="333399"/>
    <a:srgbClr val="53ADC3"/>
    <a:srgbClr val="327D91"/>
    <a:srgbClr val="E0FFF4"/>
    <a:srgbClr val="E8E8EF"/>
    <a:srgbClr val="CDC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343" autoAdjust="0"/>
  </p:normalViewPr>
  <p:slideViewPr>
    <p:cSldViewPr>
      <p:cViewPr varScale="1">
        <p:scale>
          <a:sx n="110" d="100"/>
          <a:sy n="110" d="100"/>
        </p:scale>
        <p:origin x="1242"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046D1-8804-496A-A68E-D681563A7FCA}" type="datetimeFigureOut">
              <a:rPr lang="en-GB" smtClean="0"/>
              <a:t>14/07/2021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C13A6-DB8C-4FAD-8DF7-1D47BDACD06C}" type="slidenum">
              <a:rPr lang="en-GB" smtClean="0"/>
              <a:t>‹#›</a:t>
            </a:fld>
            <a:endParaRPr lang="en-GB"/>
          </a:p>
        </p:txBody>
      </p:sp>
    </p:spTree>
    <p:extLst>
      <p:ext uri="{BB962C8B-B14F-4D97-AF65-F5344CB8AC3E}">
        <p14:creationId xmlns:p14="http://schemas.microsoft.com/office/powerpoint/2010/main" val="345692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1</a:t>
            </a:fld>
            <a:endParaRPr lang="en-GB"/>
          </a:p>
        </p:txBody>
      </p:sp>
    </p:spTree>
    <p:extLst>
      <p:ext uri="{BB962C8B-B14F-4D97-AF65-F5344CB8AC3E}">
        <p14:creationId xmlns:p14="http://schemas.microsoft.com/office/powerpoint/2010/main" val="405836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3</a:t>
            </a:fld>
            <a:endParaRPr lang="en-GB"/>
          </a:p>
        </p:txBody>
      </p:sp>
    </p:spTree>
    <p:extLst>
      <p:ext uri="{BB962C8B-B14F-4D97-AF65-F5344CB8AC3E}">
        <p14:creationId xmlns:p14="http://schemas.microsoft.com/office/powerpoint/2010/main" val="343984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Risk</a:t>
            </a:r>
            <a:r>
              <a:rPr lang="en-GB" baseline="0" dirty="0"/>
              <a:t> barometer is an output of the Copia quant model.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score of -1.0 indicates an extremely poor economic outlook, which is accompanied by a high probability of negative returns in risky asset classes like equities. These periods are typically recessionary periods in the business cycle. The Risk Barometer tilts our portfolios away from equities during such periods.</a:t>
            </a:r>
            <a:r>
              <a:rPr lang="en-GB" dirty="0">
                <a:effectLst/>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score of 0 indicates a neutral economic outlook with almost equal probability of positive and negative returns in risky asset classes like equities. The Risk Barometer maintains a balance between equities and other asset classes during such periods.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score of 1.0 indicates an extremely positive economic outlook, which is accompanied by a high probability of positive returns in risky asset classes like equities. These periods are typically expansionary periods in the business cycle. The Risk Barometer tilts our portfolios towards equities during such periods.</a:t>
            </a:r>
          </a:p>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11</a:t>
            </a:fld>
            <a:endParaRPr lang="en-GB"/>
          </a:p>
        </p:txBody>
      </p:sp>
    </p:spTree>
    <p:extLst>
      <p:ext uri="{BB962C8B-B14F-4D97-AF65-F5344CB8AC3E}">
        <p14:creationId xmlns:p14="http://schemas.microsoft.com/office/powerpoint/2010/main" val="120549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14</a:t>
            </a:fld>
            <a:endParaRPr lang="en-GB"/>
          </a:p>
        </p:txBody>
      </p:sp>
    </p:spTree>
    <p:extLst>
      <p:ext uri="{BB962C8B-B14F-4D97-AF65-F5344CB8AC3E}">
        <p14:creationId xmlns:p14="http://schemas.microsoft.com/office/powerpoint/2010/main" val="68057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15</a:t>
            </a:fld>
            <a:endParaRPr lang="en-GB"/>
          </a:p>
        </p:txBody>
      </p:sp>
    </p:spTree>
    <p:extLst>
      <p:ext uri="{BB962C8B-B14F-4D97-AF65-F5344CB8AC3E}">
        <p14:creationId xmlns:p14="http://schemas.microsoft.com/office/powerpoint/2010/main" val="274827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16</a:t>
            </a:fld>
            <a:endParaRPr lang="en-GB"/>
          </a:p>
        </p:txBody>
      </p:sp>
    </p:spTree>
    <p:extLst>
      <p:ext uri="{BB962C8B-B14F-4D97-AF65-F5344CB8AC3E}">
        <p14:creationId xmlns:p14="http://schemas.microsoft.com/office/powerpoint/2010/main" val="68057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7C13A6-DB8C-4FAD-8DF7-1D47BDACD06C}" type="slidenum">
              <a:rPr lang="en-GB" smtClean="0"/>
              <a:t>17</a:t>
            </a:fld>
            <a:endParaRPr lang="en-GB"/>
          </a:p>
        </p:txBody>
      </p:sp>
    </p:spTree>
    <p:extLst>
      <p:ext uri="{BB962C8B-B14F-4D97-AF65-F5344CB8AC3E}">
        <p14:creationId xmlns:p14="http://schemas.microsoft.com/office/powerpoint/2010/main" val="68057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7C13A6-DB8C-4FAD-8DF7-1D47BDACD06C}" type="slidenum">
              <a:rPr lang="en-GB" smtClean="0"/>
              <a:t>25</a:t>
            </a:fld>
            <a:endParaRPr lang="en-GB"/>
          </a:p>
        </p:txBody>
      </p:sp>
    </p:spTree>
    <p:extLst>
      <p:ext uri="{BB962C8B-B14F-4D97-AF65-F5344CB8AC3E}">
        <p14:creationId xmlns:p14="http://schemas.microsoft.com/office/powerpoint/2010/main" val="3787797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92960" y="2130426"/>
            <a:ext cx="4570090" cy="1470025"/>
          </a:xfrm>
        </p:spPr>
        <p:txBody>
          <a:bodyPr>
            <a:normAutofit/>
          </a:bodyPr>
          <a:lstStyle>
            <a:lvl1pPr>
              <a:defRPr sz="2400">
                <a:latin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664968" y="3886200"/>
            <a:ext cx="3755132" cy="1752600"/>
          </a:xfrm>
        </p:spPr>
        <p:txBody>
          <a:bodyPr>
            <a:normAutofit/>
          </a:bodyPr>
          <a:lstStyle>
            <a:lvl1pPr marL="0" indent="0" algn="ctr">
              <a:buNone/>
              <a:defRPr sz="2400">
                <a:solidFill>
                  <a:schemeClr val="bg1">
                    <a:lumMod val="50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6288088"/>
            <a:ext cx="69230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84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E1900308-5DC0-436C-A392-0963C25C6526}" type="slidenum">
              <a:rPr lang="en-GB" smtClean="0"/>
              <a:pPr/>
              <a:t>‹#›</a:t>
            </a:fld>
            <a:endParaRPr lang="en-GB"/>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875" y="209550"/>
            <a:ext cx="21097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209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499894" y="2798561"/>
            <a:ext cx="4055269" cy="936625"/>
          </a:xfrm>
        </p:spPr>
        <p:txBody>
          <a:bodyPr/>
          <a:lstStyle>
            <a:lvl1pPr>
              <a:defRPr sz="3200"/>
            </a:lvl1pPr>
          </a:lstStyle>
          <a:p>
            <a:r>
              <a:rPr lang="en-US" dirty="0"/>
              <a:t>Click to edit Master title style</a:t>
            </a:r>
            <a:endParaRPr lang="en-GB" dirty="0"/>
          </a:p>
        </p:txBody>
      </p:sp>
      <p:sp>
        <p:nvSpPr>
          <p:cNvPr id="4099" name="Rectangle 3"/>
          <p:cNvSpPr>
            <a:spLocks noGrp="1" noChangeArrowheads="1"/>
          </p:cNvSpPr>
          <p:nvPr>
            <p:ph type="subTitle" idx="1"/>
          </p:nvPr>
        </p:nvSpPr>
        <p:spPr>
          <a:xfrm>
            <a:off x="5499894" y="4581526"/>
            <a:ext cx="4055269" cy="1057275"/>
          </a:xfrm>
        </p:spPr>
        <p:txBody>
          <a:bodyPr/>
          <a:lstStyle>
            <a:lvl1pPr marL="0" indent="0" algn="r">
              <a:buFont typeface="Verdana" pitchFamily="34" charset="0"/>
              <a:buNone/>
              <a:defRPr/>
            </a:lvl1pPr>
          </a:lstStyle>
          <a:p>
            <a:r>
              <a:rPr lang="en-US" dirty="0"/>
              <a:t>Click to edit Master subtitle style</a:t>
            </a:r>
            <a:endParaRPr lang="en-GB" dirty="0"/>
          </a:p>
        </p:txBody>
      </p:sp>
    </p:spTree>
    <p:extLst>
      <p:ext uri="{BB962C8B-B14F-4D97-AF65-F5344CB8AC3E}">
        <p14:creationId xmlns:p14="http://schemas.microsoft.com/office/powerpoint/2010/main" val="390601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Exernal Use 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33375" y="6294438"/>
            <a:ext cx="203358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25000" noProof="0" dirty="0">
                <a:ln>
                  <a:noFill/>
                </a:ln>
                <a:solidFill>
                  <a:srgbClr val="808080">
                    <a:lumMod val="75000"/>
                  </a:srgbClr>
                </a:solidFill>
                <a:effectLst/>
                <a:uLnTx/>
                <a:uFillTx/>
                <a:latin typeface="Verdana" pitchFamily="34" charset="0"/>
                <a:ea typeface="MS PGothic" panose="020B0600070205080204" pitchFamily="34" charset="-128"/>
                <a:cs typeface="Arial" charset="0"/>
              </a:rPr>
              <a:t>For Adviser use only</a:t>
            </a:r>
          </a:p>
        </p:txBody>
      </p:sp>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813" y="2108200"/>
            <a:ext cx="40116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6963" y="6288088"/>
            <a:ext cx="69230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499894" y="2854218"/>
            <a:ext cx="4055269" cy="936625"/>
          </a:xfrm>
        </p:spPr>
        <p:txBody>
          <a:bodyPr/>
          <a:lstStyle>
            <a:lvl1pPr>
              <a:defRPr/>
            </a:lvl1pPr>
          </a:lstStyle>
          <a:p>
            <a:r>
              <a:rPr lang="en-US"/>
              <a:t>Click to edit Master title style</a:t>
            </a:r>
            <a:endParaRPr lang="en-GB"/>
          </a:p>
        </p:txBody>
      </p:sp>
      <p:sp>
        <p:nvSpPr>
          <p:cNvPr id="4099" name="Rectangle 3"/>
          <p:cNvSpPr>
            <a:spLocks noGrp="1" noChangeArrowheads="1"/>
          </p:cNvSpPr>
          <p:nvPr>
            <p:ph type="subTitle" idx="1"/>
          </p:nvPr>
        </p:nvSpPr>
        <p:spPr>
          <a:xfrm>
            <a:off x="5499894" y="4581526"/>
            <a:ext cx="4055269" cy="1057275"/>
          </a:xfrm>
        </p:spPr>
        <p:txBody>
          <a:bodyPr/>
          <a:lstStyle>
            <a:lvl1pPr marL="0" indent="0" algn="r">
              <a:buFont typeface="Verdana" pitchFamily="34" charset="0"/>
              <a:buNone/>
              <a:defRPr/>
            </a:lvl1pPr>
          </a:lstStyle>
          <a:p>
            <a:r>
              <a:rPr lang="en-US" dirty="0"/>
              <a:t>Click to edit Master subtitle style</a:t>
            </a:r>
            <a:endParaRPr lang="en-GB" dirty="0"/>
          </a:p>
        </p:txBody>
      </p:sp>
    </p:spTree>
    <p:extLst>
      <p:ext uri="{BB962C8B-B14F-4D97-AF65-F5344CB8AC3E}">
        <p14:creationId xmlns:p14="http://schemas.microsoft.com/office/powerpoint/2010/main" val="159491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200150" indent="-285750">
              <a:buFontTx/>
              <a:buBlip>
                <a:blip r:embed="rId2"/>
              </a:buBlip>
              <a:defRPr/>
            </a:lvl3pPr>
            <a:lvl4pPr marL="1657350" indent="-285750">
              <a:buFontTx/>
              <a:buBlip>
                <a:blip r:embed="rId2"/>
              </a:buBlip>
              <a:defRPr/>
            </a:lvl4pPr>
            <a:lvl5pPr marL="2000250" indent="-1714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421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599407" y="1624013"/>
            <a:ext cx="3823097" cy="4924425"/>
          </a:xfrm>
        </p:spPr>
        <p:txBody>
          <a:bodyPr/>
          <a:lstStyle>
            <a:lvl1pPr marL="457200" indent="-457200">
              <a:buFontTx/>
              <a:buBlip>
                <a:blip r:embed="rId2"/>
              </a:buBlip>
              <a:defRPr sz="2800"/>
            </a:lvl1pPr>
            <a:lvl2pPr marL="800100" indent="-342900">
              <a:buFontTx/>
              <a:buBlip>
                <a:blip r:embed="rId2"/>
              </a:buBlip>
              <a:defRPr sz="2400"/>
            </a:lvl2pPr>
            <a:lvl3pPr marL="1257300" indent="-342900">
              <a:buFontTx/>
              <a:buBlip>
                <a:blip r:embed="rId2"/>
              </a:buBlip>
              <a:defRPr sz="2000"/>
            </a:lvl3pPr>
            <a:lvl4pPr marL="1657350" indent="-285750">
              <a:buFontTx/>
              <a:buBlip>
                <a:blip r:embed="rId2"/>
              </a:buBlip>
              <a:defRPr sz="1800"/>
            </a:lvl4pPr>
            <a:lvl5pPr marL="2114550" indent="-285750">
              <a:buFontTx/>
              <a:buBlip>
                <a:blip r:embed="rId2"/>
              </a:buBlip>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587604" y="1624013"/>
            <a:ext cx="3823096" cy="4924425"/>
          </a:xfrm>
        </p:spPr>
        <p:txBody>
          <a:bodyPr/>
          <a:lstStyle>
            <a:lvl1pPr marL="457200" indent="-457200">
              <a:buFontTx/>
              <a:buBlip>
                <a:blip r:embed="rId2"/>
              </a:buBlip>
              <a:defRPr sz="2800"/>
            </a:lvl1pPr>
            <a:lvl2pPr marL="742950" indent="-285750">
              <a:buFontTx/>
              <a:buBlip>
                <a:blip r:embed="rId2"/>
              </a:buBlip>
              <a:defRPr sz="2400"/>
            </a:lvl2pPr>
            <a:lvl3pPr marL="1257300" indent="-342900">
              <a:buFontTx/>
              <a:buBlip>
                <a:blip r:embed="rId2"/>
              </a:buBlip>
              <a:defRPr sz="2000"/>
            </a:lvl3pPr>
            <a:lvl4pPr marL="1657350" indent="-285750">
              <a:buFontTx/>
              <a:buBlip>
                <a:blip r:embed="rId2"/>
              </a:buBlip>
              <a:defRPr sz="1800"/>
            </a:lvl4pPr>
            <a:lvl5pPr marL="2114550" indent="-285750">
              <a:buFontTx/>
              <a:buBlip>
                <a:blip r:embed="rId2"/>
              </a:buBlip>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207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94470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Exernal Use Final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33375" y="6294438"/>
            <a:ext cx="203358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25000" noProof="0" dirty="0">
                <a:ln>
                  <a:noFill/>
                </a:ln>
                <a:solidFill>
                  <a:srgbClr val="000000"/>
                </a:solidFill>
                <a:effectLst/>
                <a:uLnTx/>
                <a:uFillTx/>
                <a:latin typeface="Verdana" pitchFamily="34" charset="0"/>
                <a:ea typeface="MS PGothic" panose="020B0600070205080204" pitchFamily="34" charset="-128"/>
                <a:cs typeface="Arial" charset="0"/>
              </a:rPr>
              <a:t>For Adviser use only</a:t>
            </a:r>
          </a:p>
        </p:txBody>
      </p:sp>
      <p:pic>
        <p:nvPicPr>
          <p:cNvPr id="5"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813" y="2108200"/>
            <a:ext cx="40116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813" y="5851525"/>
            <a:ext cx="69246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499894" y="2782659"/>
            <a:ext cx="4055269" cy="936625"/>
          </a:xfrm>
        </p:spPr>
        <p:txBody>
          <a:bodyPr/>
          <a:lstStyle>
            <a:lvl1pPr>
              <a:defRPr sz="3200">
                <a:latin typeface="Calibri" panose="020F0502020204030204" pitchFamily="34" charset="0"/>
              </a:defRPr>
            </a:lvl1pPr>
          </a:lstStyle>
          <a:p>
            <a:r>
              <a:rPr lang="en-US" dirty="0"/>
              <a:t>Click to edit Master title style</a:t>
            </a:r>
            <a:endParaRPr lang="en-GB" dirty="0"/>
          </a:p>
        </p:txBody>
      </p:sp>
      <p:sp>
        <p:nvSpPr>
          <p:cNvPr id="4099" name="Rectangle 3"/>
          <p:cNvSpPr>
            <a:spLocks noGrp="1" noChangeArrowheads="1"/>
          </p:cNvSpPr>
          <p:nvPr>
            <p:ph type="subTitle" idx="1"/>
          </p:nvPr>
        </p:nvSpPr>
        <p:spPr>
          <a:xfrm>
            <a:off x="5499894" y="4581526"/>
            <a:ext cx="4055269" cy="1057275"/>
          </a:xfrm>
        </p:spPr>
        <p:txBody>
          <a:bodyPr/>
          <a:lstStyle>
            <a:lvl1pPr marL="0" indent="0">
              <a:buFont typeface="Verdana" pitchFamily="34" charset="0"/>
              <a:buNone/>
              <a:defRPr/>
            </a:lvl1pPr>
          </a:lstStyle>
          <a:p>
            <a:r>
              <a:rPr lang="en-US" dirty="0"/>
              <a:t>Click to edit Master subtitle style</a:t>
            </a:r>
            <a:endParaRPr lang="en-GB" dirty="0"/>
          </a:p>
        </p:txBody>
      </p:sp>
    </p:spTree>
    <p:extLst>
      <p:ext uri="{BB962C8B-B14F-4D97-AF65-F5344CB8AC3E}">
        <p14:creationId xmlns:p14="http://schemas.microsoft.com/office/powerpoint/2010/main" val="1224923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00308-5DC0-436C-A392-0963C25C6526}" type="slidenum">
              <a:rPr lang="en-GB" smtClean="0"/>
              <a:t>‹#›</a:t>
            </a:fld>
            <a:endParaRPr lang="en-GB"/>
          </a:p>
        </p:txBody>
      </p:sp>
    </p:spTree>
    <p:extLst>
      <p:ext uri="{BB962C8B-B14F-4D97-AF65-F5344CB8AC3E}">
        <p14:creationId xmlns:p14="http://schemas.microsoft.com/office/powerpoint/2010/main" val="2045174324"/>
      </p:ext>
    </p:extLst>
  </p:cSld>
  <p:clrMap bg1="lt1" tx1="dk1" bg2="lt2" tx2="dk2" accent1="accent1" accent2="accent2" accent3="accent3" accent4="accent4" accent5="accent5" accent6="accent6" hlink="hlink" folHlink="folHlink"/>
  <p:sldLayoutIdLst>
    <p:sldLayoutId id="2147483649" r:id="rId1"/>
    <p:sldLayoutId id="2147483655" r:id="rId2"/>
  </p:sldLayoutIdLst>
  <p:hf hdr="0" ftr="0" dt="0"/>
  <p:txStyles>
    <p:titleStyle>
      <a:lvl1pPr algn="r" defTabSz="914400" rtl="0" eaLnBrk="1" latinLnBrk="0" hangingPunct="1">
        <a:spcBef>
          <a:spcPct val="0"/>
        </a:spcBef>
        <a:buNone/>
        <a:defRPr sz="2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54300" y="352425"/>
            <a:ext cx="67421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1600200" y="1624013"/>
            <a:ext cx="78105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6875" y="209550"/>
            <a:ext cx="21097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99127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r" rtl="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cs typeface="+mj-cs"/>
        </a:defRPr>
      </a:lvl1pPr>
      <a:lvl2pPr algn="r" rtl="0" eaLnBrk="0" fontAlgn="base" hangingPunct="0">
        <a:spcBef>
          <a:spcPct val="0"/>
        </a:spcBef>
        <a:spcAft>
          <a:spcPct val="0"/>
        </a:spcAft>
        <a:defRPr sz="2400">
          <a:solidFill>
            <a:schemeClr val="tx1"/>
          </a:solidFill>
          <a:latin typeface="Calibri" pitchFamily="34" charset="0"/>
          <a:ea typeface="MS PGothic" panose="020B0600070205080204" pitchFamily="34" charset="-128"/>
        </a:defRPr>
      </a:lvl2pPr>
      <a:lvl3pPr algn="r" rtl="0" eaLnBrk="0" fontAlgn="base" hangingPunct="0">
        <a:spcBef>
          <a:spcPct val="0"/>
        </a:spcBef>
        <a:spcAft>
          <a:spcPct val="0"/>
        </a:spcAft>
        <a:defRPr sz="2400">
          <a:solidFill>
            <a:schemeClr val="tx1"/>
          </a:solidFill>
          <a:latin typeface="Calibri" pitchFamily="34" charset="0"/>
          <a:ea typeface="MS PGothic" panose="020B0600070205080204" pitchFamily="34" charset="-128"/>
        </a:defRPr>
      </a:lvl3pPr>
      <a:lvl4pPr algn="r" rtl="0" eaLnBrk="0" fontAlgn="base" hangingPunct="0">
        <a:spcBef>
          <a:spcPct val="0"/>
        </a:spcBef>
        <a:spcAft>
          <a:spcPct val="0"/>
        </a:spcAft>
        <a:defRPr sz="2400">
          <a:solidFill>
            <a:schemeClr val="tx1"/>
          </a:solidFill>
          <a:latin typeface="Calibri" pitchFamily="34" charset="0"/>
          <a:ea typeface="MS PGothic" panose="020B0600070205080204" pitchFamily="34" charset="-128"/>
        </a:defRPr>
      </a:lvl4pPr>
      <a:lvl5pPr algn="r" rtl="0" eaLnBrk="0" fontAlgn="base" hangingPunct="0">
        <a:spcBef>
          <a:spcPct val="0"/>
        </a:spcBef>
        <a:spcAft>
          <a:spcPct val="0"/>
        </a:spcAft>
        <a:defRPr sz="2400">
          <a:solidFill>
            <a:schemeClr val="tx1"/>
          </a:solidFill>
          <a:latin typeface="Calibri" pitchFamily="34" charset="0"/>
          <a:ea typeface="MS PGothic" panose="020B0600070205080204" pitchFamily="34" charset="-128"/>
        </a:defRPr>
      </a:lvl5pPr>
      <a:lvl6pPr marL="457200" algn="l" rtl="0" eaLnBrk="1" fontAlgn="base" hangingPunct="1">
        <a:spcBef>
          <a:spcPct val="0"/>
        </a:spcBef>
        <a:spcAft>
          <a:spcPct val="0"/>
        </a:spcAft>
        <a:defRPr sz="2400">
          <a:solidFill>
            <a:srgbClr val="00768A"/>
          </a:solidFill>
          <a:latin typeface="Verdana" pitchFamily="34" charset="0"/>
        </a:defRPr>
      </a:lvl6pPr>
      <a:lvl7pPr marL="914400" algn="l" rtl="0" eaLnBrk="1" fontAlgn="base" hangingPunct="1">
        <a:spcBef>
          <a:spcPct val="0"/>
        </a:spcBef>
        <a:spcAft>
          <a:spcPct val="0"/>
        </a:spcAft>
        <a:defRPr sz="2400">
          <a:solidFill>
            <a:srgbClr val="00768A"/>
          </a:solidFill>
          <a:latin typeface="Verdana" pitchFamily="34" charset="0"/>
        </a:defRPr>
      </a:lvl7pPr>
      <a:lvl8pPr marL="1371600" algn="l" rtl="0" eaLnBrk="1" fontAlgn="base" hangingPunct="1">
        <a:spcBef>
          <a:spcPct val="0"/>
        </a:spcBef>
        <a:spcAft>
          <a:spcPct val="0"/>
        </a:spcAft>
        <a:defRPr sz="2400">
          <a:solidFill>
            <a:srgbClr val="00768A"/>
          </a:solidFill>
          <a:latin typeface="Verdana" pitchFamily="34" charset="0"/>
        </a:defRPr>
      </a:lvl8pPr>
      <a:lvl9pPr marL="1828800" algn="l" rtl="0" eaLnBrk="1" fontAlgn="base" hangingPunct="1">
        <a:spcBef>
          <a:spcPct val="0"/>
        </a:spcBef>
        <a:spcAft>
          <a:spcPct val="0"/>
        </a:spcAft>
        <a:defRPr sz="2400">
          <a:solidFill>
            <a:srgbClr val="00768A"/>
          </a:solidFill>
          <a:latin typeface="Verdana" pitchFamily="34" charset="0"/>
        </a:defRPr>
      </a:lvl9pPr>
    </p:titleStyle>
    <p:bodyStyle>
      <a:lvl1pPr marL="342900" indent="-342900" algn="l" rtl="0" eaLnBrk="0" fontAlgn="base" hangingPunct="0">
        <a:spcBef>
          <a:spcPct val="20000"/>
        </a:spcBef>
        <a:spcAft>
          <a:spcPct val="0"/>
        </a:spcAft>
        <a:buClr>
          <a:srgbClr val="FFB300"/>
        </a:buClr>
        <a:buBlip>
          <a:blip r:embed="rId9"/>
        </a:buBlip>
        <a:defRPr sz="2000">
          <a:solidFill>
            <a:srgbClr val="323A2F"/>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ct val="20000"/>
        </a:spcBef>
        <a:spcAft>
          <a:spcPct val="0"/>
        </a:spcAft>
        <a:buClr>
          <a:srgbClr val="FFB300"/>
        </a:buClr>
        <a:buBlip>
          <a:blip r:embed="rId9"/>
        </a:buBlip>
        <a:defRPr>
          <a:solidFill>
            <a:srgbClr val="323A2F"/>
          </a:solidFill>
          <a:latin typeface="Calibri" panose="020F0502020204030204" pitchFamily="34" charset="0"/>
          <a:ea typeface="MS PGothic" panose="020B0600070205080204" pitchFamily="34" charset="-128"/>
        </a:defRPr>
      </a:lvl2pPr>
      <a:lvl3pPr marL="1200150" indent="-285750" algn="l" rtl="0" eaLnBrk="0" fontAlgn="base" hangingPunct="0">
        <a:spcBef>
          <a:spcPct val="20000"/>
        </a:spcBef>
        <a:spcAft>
          <a:spcPct val="0"/>
        </a:spcAft>
        <a:buClr>
          <a:srgbClr val="FFB300"/>
        </a:buClr>
        <a:buBlip>
          <a:blip r:embed="rId9"/>
        </a:buBlip>
        <a:defRPr sz="1600">
          <a:solidFill>
            <a:srgbClr val="323A2F"/>
          </a:solidFill>
          <a:latin typeface="Calibri" panose="020F0502020204030204" pitchFamily="34" charset="0"/>
          <a:ea typeface="MS PGothic" panose="020B0600070205080204" pitchFamily="34" charset="-128"/>
        </a:defRPr>
      </a:lvl3pPr>
      <a:lvl4pPr marL="1657350" indent="-285750" algn="l" rtl="0" eaLnBrk="0" fontAlgn="base" hangingPunct="0">
        <a:spcBef>
          <a:spcPct val="20000"/>
        </a:spcBef>
        <a:spcAft>
          <a:spcPct val="0"/>
        </a:spcAft>
        <a:buClr>
          <a:srgbClr val="FFB300"/>
        </a:buClr>
        <a:buBlip>
          <a:blip r:embed="rId9"/>
        </a:buBlip>
        <a:defRPr sz="1400">
          <a:solidFill>
            <a:srgbClr val="323A2F"/>
          </a:solidFill>
          <a:latin typeface="Calibri" panose="020F0502020204030204" pitchFamily="34" charset="0"/>
          <a:ea typeface="MS PGothic" panose="020B0600070205080204" pitchFamily="34" charset="-128"/>
        </a:defRPr>
      </a:lvl4pPr>
      <a:lvl5pPr marL="2000250" indent="-171450" algn="l" rtl="0" eaLnBrk="0" fontAlgn="base" hangingPunct="0">
        <a:spcBef>
          <a:spcPct val="20000"/>
        </a:spcBef>
        <a:spcAft>
          <a:spcPct val="0"/>
        </a:spcAft>
        <a:buClr>
          <a:srgbClr val="FFB300"/>
        </a:buClr>
        <a:buBlip>
          <a:blip r:embed="rId9"/>
        </a:buBlip>
        <a:defRPr sz="1200">
          <a:solidFill>
            <a:srgbClr val="323A2F"/>
          </a:solidFill>
          <a:latin typeface="Calibri" panose="020F0502020204030204" pitchFamily="34" charset="0"/>
          <a:ea typeface="MS PGothic" panose="020B0600070205080204" pitchFamily="34" charset="-128"/>
        </a:defRPr>
      </a:lvl5pPr>
      <a:lvl6pPr marL="2514600" indent="-228600" algn="l" rtl="0" eaLnBrk="1" fontAlgn="base" hangingPunct="1">
        <a:spcBef>
          <a:spcPct val="20000"/>
        </a:spcBef>
        <a:spcAft>
          <a:spcPct val="0"/>
        </a:spcAft>
        <a:buBlip>
          <a:blip r:embed="rId10"/>
        </a:buBlip>
        <a:defRPr sz="1200">
          <a:solidFill>
            <a:srgbClr val="323A2F"/>
          </a:solidFill>
          <a:latin typeface="+mn-lt"/>
        </a:defRPr>
      </a:lvl6pPr>
      <a:lvl7pPr marL="2971800" indent="-228600" algn="l" rtl="0" eaLnBrk="1" fontAlgn="base" hangingPunct="1">
        <a:spcBef>
          <a:spcPct val="20000"/>
        </a:spcBef>
        <a:spcAft>
          <a:spcPct val="0"/>
        </a:spcAft>
        <a:buBlip>
          <a:blip r:embed="rId10"/>
        </a:buBlip>
        <a:defRPr sz="1200">
          <a:solidFill>
            <a:srgbClr val="323A2F"/>
          </a:solidFill>
          <a:latin typeface="+mn-lt"/>
        </a:defRPr>
      </a:lvl7pPr>
      <a:lvl8pPr marL="3429000" indent="-228600" algn="l" rtl="0" eaLnBrk="1" fontAlgn="base" hangingPunct="1">
        <a:spcBef>
          <a:spcPct val="20000"/>
        </a:spcBef>
        <a:spcAft>
          <a:spcPct val="0"/>
        </a:spcAft>
        <a:buBlip>
          <a:blip r:embed="rId10"/>
        </a:buBlip>
        <a:defRPr sz="1200">
          <a:solidFill>
            <a:srgbClr val="323A2F"/>
          </a:solidFill>
          <a:latin typeface="+mn-lt"/>
        </a:defRPr>
      </a:lvl8pPr>
      <a:lvl9pPr marL="3886200" indent="-228600" algn="l" rtl="0" eaLnBrk="1" fontAlgn="base" hangingPunct="1">
        <a:spcBef>
          <a:spcPct val="20000"/>
        </a:spcBef>
        <a:spcAft>
          <a:spcPct val="0"/>
        </a:spcAft>
        <a:buBlip>
          <a:blip r:embed="rId10"/>
        </a:buBlip>
        <a:defRPr sz="1200">
          <a:solidFill>
            <a:srgbClr val="323A2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8963"/>
            <a:ext cx="9215438"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431800"/>
            <a:ext cx="25273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38175" y="2517775"/>
            <a:ext cx="5211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charset="0"/>
                <a:ea typeface="MS PGothic" pitchFamily="34" charset="-128"/>
              </a:defRPr>
            </a:lvl1pPr>
            <a:lvl2pPr marL="742950" indent="-285750">
              <a:defRPr baseline="-25000">
                <a:solidFill>
                  <a:schemeClr val="tx1"/>
                </a:solidFill>
                <a:latin typeface="Arial" charset="0"/>
                <a:ea typeface="MS PGothic" pitchFamily="34" charset="-128"/>
              </a:defRPr>
            </a:lvl2pPr>
            <a:lvl3pPr marL="1143000" indent="-228600">
              <a:defRPr baseline="-25000">
                <a:solidFill>
                  <a:schemeClr val="tx1"/>
                </a:solidFill>
                <a:latin typeface="Arial" charset="0"/>
                <a:ea typeface="MS PGothic" pitchFamily="34" charset="-128"/>
              </a:defRPr>
            </a:lvl3pPr>
            <a:lvl4pPr marL="1600200" indent="-228600">
              <a:defRPr baseline="-25000">
                <a:solidFill>
                  <a:schemeClr val="tx1"/>
                </a:solidFill>
                <a:latin typeface="Arial" charset="0"/>
                <a:ea typeface="MS PGothic" pitchFamily="34" charset="-128"/>
              </a:defRPr>
            </a:lvl4pPr>
            <a:lvl5pPr marL="2057400" indent="-228600">
              <a:defRPr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baseline="-25000">
                <a:solidFill>
                  <a:schemeClr val="tx1"/>
                </a:solidFill>
                <a:latin typeface="Arial" charset="0"/>
                <a:ea typeface="MS PGothic" pitchFamily="34" charset="-128"/>
              </a:defRPr>
            </a:lvl9pPr>
          </a:lstStyle>
          <a:p>
            <a:pPr eaLnBrk="1" hangingPunct="1"/>
            <a:r>
              <a:rPr lang="en-US" altLang="en-US" sz="3600" b="1" dirty="0" err="1">
                <a:solidFill>
                  <a:srgbClr val="696769"/>
                </a:solidFill>
                <a:latin typeface="Calibri" pitchFamily="34" charset="0"/>
              </a:rPr>
              <a:t>Copia</a:t>
            </a:r>
            <a:r>
              <a:rPr lang="en-US" altLang="en-US" sz="3600" b="1" dirty="0">
                <a:solidFill>
                  <a:srgbClr val="696769"/>
                </a:solidFill>
                <a:latin typeface="Calibri" pitchFamily="34" charset="0"/>
              </a:rPr>
              <a:t> Capital Management</a:t>
            </a:r>
          </a:p>
          <a:p>
            <a:pPr eaLnBrk="1" hangingPunct="1"/>
            <a:endParaRPr lang="en-GB" altLang="en-US" sz="3600" dirty="0"/>
          </a:p>
        </p:txBody>
      </p:sp>
      <p:sp>
        <p:nvSpPr>
          <p:cNvPr id="6" name="TextBox 8"/>
          <p:cNvSpPr txBox="1">
            <a:spLocks noChangeArrowheads="1"/>
          </p:cNvSpPr>
          <p:nvPr/>
        </p:nvSpPr>
        <p:spPr bwMode="auto">
          <a:xfrm>
            <a:off x="638175" y="3095625"/>
            <a:ext cx="505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charset="0"/>
                <a:ea typeface="MS PGothic" pitchFamily="34" charset="-128"/>
              </a:defRPr>
            </a:lvl1pPr>
            <a:lvl2pPr marL="742950" indent="-285750">
              <a:defRPr baseline="-25000">
                <a:solidFill>
                  <a:schemeClr val="tx1"/>
                </a:solidFill>
                <a:latin typeface="Arial" charset="0"/>
                <a:ea typeface="MS PGothic" pitchFamily="34" charset="-128"/>
              </a:defRPr>
            </a:lvl2pPr>
            <a:lvl3pPr marL="1143000" indent="-228600">
              <a:defRPr baseline="-25000">
                <a:solidFill>
                  <a:schemeClr val="tx1"/>
                </a:solidFill>
                <a:latin typeface="Arial" charset="0"/>
                <a:ea typeface="MS PGothic" pitchFamily="34" charset="-128"/>
              </a:defRPr>
            </a:lvl3pPr>
            <a:lvl4pPr marL="1600200" indent="-228600">
              <a:defRPr baseline="-25000">
                <a:solidFill>
                  <a:schemeClr val="tx1"/>
                </a:solidFill>
                <a:latin typeface="Arial" charset="0"/>
                <a:ea typeface="MS PGothic" pitchFamily="34" charset="-128"/>
              </a:defRPr>
            </a:lvl4pPr>
            <a:lvl5pPr marL="2057400" indent="-228600">
              <a:defRPr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baseline="-25000">
                <a:solidFill>
                  <a:schemeClr val="tx1"/>
                </a:solidFill>
                <a:latin typeface="Arial" charset="0"/>
                <a:ea typeface="MS PGothic" pitchFamily="34" charset="-128"/>
              </a:defRPr>
            </a:lvl9pPr>
          </a:lstStyle>
          <a:p>
            <a:pPr eaLnBrk="1" hangingPunct="1"/>
            <a:r>
              <a:rPr lang="en-US" altLang="en-US" sz="3600" dirty="0">
                <a:solidFill>
                  <a:srgbClr val="696769"/>
                </a:solidFill>
                <a:latin typeface="Calibri" pitchFamily="34" charset="0"/>
              </a:rPr>
              <a:t>The art of portfolio construction</a:t>
            </a:r>
          </a:p>
        </p:txBody>
      </p:sp>
      <p:sp>
        <p:nvSpPr>
          <p:cNvPr id="8" name="Title 3"/>
          <p:cNvSpPr>
            <a:spLocks noGrp="1"/>
          </p:cNvSpPr>
          <p:nvPr>
            <p:ph type="ctrTitle"/>
          </p:nvPr>
        </p:nvSpPr>
        <p:spPr>
          <a:xfrm>
            <a:off x="3746500" y="5256213"/>
            <a:ext cx="5468938" cy="962025"/>
          </a:xfrm>
        </p:spPr>
        <p:txBody>
          <a:bodyPr>
            <a:normAutofit/>
          </a:bodyPr>
          <a:lstStyle/>
          <a:p>
            <a:r>
              <a:rPr lang="en-US" altLang="en-US" dirty="0">
                <a:solidFill>
                  <a:srgbClr val="696769"/>
                </a:solidFill>
              </a:rPr>
              <a:t>Quarterly Performance Update</a:t>
            </a:r>
            <a:br>
              <a:rPr lang="en-US" altLang="en-US" dirty="0">
                <a:solidFill>
                  <a:srgbClr val="696769"/>
                </a:solidFill>
              </a:rPr>
            </a:br>
            <a:r>
              <a:rPr lang="en-US" altLang="en-US" sz="1600" dirty="0">
                <a:solidFill>
                  <a:srgbClr val="696769"/>
                </a:solidFill>
              </a:rPr>
              <a:t>30 June 2021</a:t>
            </a:r>
            <a:endParaRPr lang="en-US" altLang="en-US" sz="1600" i="1" dirty="0">
              <a:solidFill>
                <a:srgbClr val="696769"/>
              </a:solidFill>
            </a:endParaRPr>
          </a:p>
        </p:txBody>
      </p:sp>
      <p:sp>
        <p:nvSpPr>
          <p:cNvPr id="10" name="TextBox 3"/>
          <p:cNvSpPr txBox="1">
            <a:spLocks noChangeArrowheads="1"/>
          </p:cNvSpPr>
          <p:nvPr/>
        </p:nvSpPr>
        <p:spPr bwMode="auto">
          <a:xfrm>
            <a:off x="638175" y="5737225"/>
            <a:ext cx="3803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charset="0"/>
                <a:ea typeface="MS PGothic" pitchFamily="34" charset="-128"/>
              </a:defRPr>
            </a:lvl1pPr>
            <a:lvl2pPr marL="742950" indent="-285750">
              <a:defRPr baseline="-25000">
                <a:solidFill>
                  <a:schemeClr val="tx1"/>
                </a:solidFill>
                <a:latin typeface="Arial" charset="0"/>
                <a:ea typeface="MS PGothic" pitchFamily="34" charset="-128"/>
              </a:defRPr>
            </a:lvl2pPr>
            <a:lvl3pPr marL="1143000" indent="-228600">
              <a:defRPr baseline="-25000">
                <a:solidFill>
                  <a:schemeClr val="tx1"/>
                </a:solidFill>
                <a:latin typeface="Arial" charset="0"/>
                <a:ea typeface="MS PGothic" pitchFamily="34" charset="-128"/>
              </a:defRPr>
            </a:lvl3pPr>
            <a:lvl4pPr marL="1600200" indent="-228600">
              <a:defRPr baseline="-25000">
                <a:solidFill>
                  <a:schemeClr val="tx1"/>
                </a:solidFill>
                <a:latin typeface="Arial" charset="0"/>
                <a:ea typeface="MS PGothic" pitchFamily="34" charset="-128"/>
              </a:defRPr>
            </a:lvl4pPr>
            <a:lvl5pPr marL="2057400" indent="-228600">
              <a:defRPr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baseline="-25000">
                <a:solidFill>
                  <a:schemeClr val="tx1"/>
                </a:solidFill>
                <a:latin typeface="Arial" charset="0"/>
                <a:ea typeface="MS PGothic" pitchFamily="34" charset="-128"/>
              </a:defRPr>
            </a:lvl9pPr>
          </a:lstStyle>
          <a:p>
            <a:pPr eaLnBrk="1" hangingPunct="1"/>
            <a:r>
              <a:rPr lang="en-GB" altLang="en-US" sz="2000" b="1" dirty="0">
                <a:solidFill>
                  <a:schemeClr val="bg1">
                    <a:lumMod val="50000"/>
                  </a:schemeClr>
                </a:solidFill>
                <a:latin typeface="Calibri" pitchFamily="34" charset="0"/>
              </a:rPr>
              <a:t>For professional investors only</a:t>
            </a:r>
          </a:p>
        </p:txBody>
      </p:sp>
    </p:spTree>
    <p:extLst>
      <p:ext uri="{BB962C8B-B14F-4D97-AF65-F5344CB8AC3E}">
        <p14:creationId xmlns:p14="http://schemas.microsoft.com/office/powerpoint/2010/main" val="25510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10</a:t>
            </a:fld>
            <a:endParaRPr lang="en-GB" altLang="en-US" dirty="0">
              <a:solidFill>
                <a:schemeClr val="bg1">
                  <a:lumMod val="65000"/>
                </a:schemeClr>
              </a:solidFill>
              <a:latin typeface="Calibri" pitchFamily="34" charset="0"/>
            </a:endParaRPr>
          </a:p>
        </p:txBody>
      </p:sp>
      <p:sp>
        <p:nvSpPr>
          <p:cNvPr id="14"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Calibri" panose="020F0502020204030204" pitchFamily="34" charset="0"/>
                <a:ea typeface="+mj-ea"/>
                <a:cs typeface="+mj-cs"/>
              </a:defRPr>
            </a:lvl1pPr>
          </a:lstStyle>
          <a:p>
            <a:r>
              <a:rPr lang="en-GB" dirty="0"/>
              <a:t>Copia Risk Barometer</a:t>
            </a:r>
          </a:p>
        </p:txBody>
      </p:sp>
      <p:cxnSp>
        <p:nvCxnSpPr>
          <p:cNvPr id="17" name="Straight Arrow Connector 16"/>
          <p:cNvCxnSpPr/>
          <p:nvPr/>
        </p:nvCxnSpPr>
        <p:spPr>
          <a:xfrm>
            <a:off x="3597330" y="1844581"/>
            <a:ext cx="2736304" cy="7162"/>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3"/>
          <p:cNvSpPr txBox="1"/>
          <p:nvPr/>
        </p:nvSpPr>
        <p:spPr>
          <a:xfrm>
            <a:off x="6105130" y="1367528"/>
            <a:ext cx="230425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400" dirty="0">
                <a:solidFill>
                  <a:srgbClr val="00B050"/>
                </a:solidFill>
                <a:latin typeface="Tahoma" panose="020B0604030504040204" pitchFamily="34" charset="0"/>
                <a:ea typeface="Tahoma" panose="020B0604030504040204" pitchFamily="34" charset="0"/>
                <a:cs typeface="Tahoma" panose="020B0604030504040204" pitchFamily="34" charset="0"/>
              </a:rPr>
              <a:t>+0.65</a:t>
            </a:r>
          </a:p>
          <a:p>
            <a:pPr algn="ctr"/>
            <a:r>
              <a:rPr lang="en-GB"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As of 30-June-2021</a:t>
            </a:r>
          </a:p>
        </p:txBody>
      </p:sp>
      <p:sp>
        <p:nvSpPr>
          <p:cNvPr id="10" name="TextBox 9"/>
          <p:cNvSpPr txBox="1"/>
          <p:nvPr/>
        </p:nvSpPr>
        <p:spPr>
          <a:xfrm>
            <a:off x="475972" y="3049215"/>
            <a:ext cx="6810059"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Primary drivers for the Risk Barometer:</a:t>
            </a:r>
          </a:p>
        </p:txBody>
      </p:sp>
      <p:sp>
        <p:nvSpPr>
          <p:cNvPr id="12" name="TextBox 11"/>
          <p:cNvSpPr txBox="1"/>
          <p:nvPr/>
        </p:nvSpPr>
        <p:spPr>
          <a:xfrm>
            <a:off x="522452" y="5945170"/>
            <a:ext cx="8685158" cy="507831"/>
          </a:xfrm>
          <a:prstGeom prst="rect">
            <a:avLst/>
          </a:prstGeom>
          <a:noFill/>
        </p:spPr>
        <p:txBody>
          <a:bodyPr wrap="square" rtlCol="0">
            <a:spAutoFit/>
          </a:bodyPr>
          <a:lstStyle/>
          <a:p>
            <a:pPr algn="just"/>
            <a:r>
              <a:rPr lang="en-GB" sz="900" dirty="0">
                <a:latin typeface="Calibri" panose="020F0502020204030204" pitchFamily="34" charset="0"/>
              </a:rPr>
              <a:t>Note: The Risk Barometer score varies between -1.0 and +1.0. A score of -1.0 indicates an extremely poor economic outlook, which is accompanied by a high probability of negative returns in risky asset classes. A score of 0 indicates a neutral economic outlook with almost equal probability of positive and negative returns in risky asset classes. A score of +1.0 indicates an extremely positive economic outlook, which is accompanied by a high probability of positive returns in risky asset classes.</a:t>
            </a:r>
          </a:p>
        </p:txBody>
      </p:sp>
      <p:sp>
        <p:nvSpPr>
          <p:cNvPr id="21" name="TextBox 20"/>
          <p:cNvSpPr txBox="1"/>
          <p:nvPr/>
        </p:nvSpPr>
        <p:spPr>
          <a:xfrm>
            <a:off x="501438" y="2422629"/>
            <a:ext cx="8706172" cy="461665"/>
          </a:xfrm>
          <a:prstGeom prst="rect">
            <a:avLst/>
          </a:prstGeom>
          <a:noFill/>
        </p:spPr>
        <p:txBody>
          <a:bodyPr wrap="square" rtlCol="0">
            <a:spAutoFit/>
          </a:bodyPr>
          <a:lstStyle/>
          <a:p>
            <a:r>
              <a:rPr lang="en-GB" sz="1200" dirty="0">
                <a:latin typeface="Calibri" panose="020F0502020204030204" pitchFamily="34" charset="0"/>
              </a:rPr>
              <a:t>Based on our proprietary Prediction Algorithm the Copia Risk Barometer is now reading +0.65 as of 30-June-2021, a change of -0.06 from last quarter, staying in the Green zone, indicating that the global economic outlook is positive.</a:t>
            </a:r>
          </a:p>
        </p:txBody>
      </p:sp>
      <p:sp>
        <p:nvSpPr>
          <p:cNvPr id="15" name="TextBox 14"/>
          <p:cNvSpPr txBox="1"/>
          <p:nvPr/>
        </p:nvSpPr>
        <p:spPr>
          <a:xfrm>
            <a:off x="516933" y="3352924"/>
            <a:ext cx="8690677" cy="2308324"/>
          </a:xfrm>
          <a:prstGeom prst="rect">
            <a:avLst/>
          </a:prstGeom>
          <a:noFill/>
        </p:spPr>
        <p:txBody>
          <a:bodyPr wrap="square" rtlCol="0">
            <a:spAutoFit/>
          </a:bodyPr>
          <a:lstStyle/>
          <a:p>
            <a:pPr marL="342900" lvl="0" indent="-342900">
              <a:buBlip>
                <a:blip r:embed="rId2"/>
              </a:buBlip>
              <a:tabLst>
                <a:tab pos="457200" algn="l"/>
              </a:tabLs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Government bond markets:</a:t>
            </a:r>
            <a:r>
              <a:rPr lang="en-GB" sz="1200" dirty="0">
                <a:effectLst/>
                <a:latin typeface="Calibri" panose="020F0502020204030204" pitchFamily="34" charset="0"/>
                <a:ea typeface="Times New Roman" panose="02020603050405020304" pitchFamily="18" charset="0"/>
                <a:cs typeface="Calibri" panose="020F0502020204030204" pitchFamily="34" charset="0"/>
              </a:rPr>
              <a:t>  Government bond yield curves around the world have normalized with short term yields remain much </a:t>
            </a:r>
          </a:p>
          <a:p>
            <a:pPr lvl="0">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Lower than long term yields. Bond markets are signalling strong economic growth on the horizon with higher inflation expectations. A positive signal for risk assets.</a:t>
            </a:r>
          </a:p>
          <a:p>
            <a:pPr marL="342900" lvl="0" indent="-342900">
              <a:buBlip>
                <a:blip r:embed="rId2"/>
              </a:buBlip>
              <a:tabLst>
                <a:tab pos="457200" algn="l"/>
              </a:tabLst>
            </a:pP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Blip>
                <a:blip r:embed="rId2"/>
              </a:buBlip>
              <a:tabLst>
                <a:tab pos="457200" algn="l"/>
              </a:tabLs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Equity market pricing:</a:t>
            </a:r>
            <a:r>
              <a:rPr lang="en-GB" sz="1200" dirty="0">
                <a:effectLst/>
                <a:latin typeface="Calibri" panose="020F0502020204030204" pitchFamily="34" charset="0"/>
                <a:ea typeface="Times New Roman" panose="02020603050405020304" pitchFamily="18" charset="0"/>
                <a:cs typeface="Calibri" panose="020F0502020204030204" pitchFamily="34" charset="0"/>
              </a:rPr>
              <a:t> Economic data continues to be positive along with price momentum in equity markets. Equity markets are </a:t>
            </a:r>
          </a:p>
          <a:p>
            <a:pPr lvl="0">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indicating co-ordinated global growth. The equity market pricing remains a positive for risk assets.</a:t>
            </a:r>
          </a:p>
          <a:p>
            <a:pPr lvl="0">
              <a:tabLst>
                <a:tab pos="457200" algn="l"/>
              </a:tabLst>
            </a:pPr>
            <a:endParaRPr lang="en-GB" sz="1200" b="1"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Blip>
                <a:blip r:embed="rId2"/>
              </a:buBlip>
              <a:tabLst>
                <a:tab pos="457200" algn="l"/>
              </a:tabLs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Credit Spreads:</a:t>
            </a:r>
            <a:r>
              <a:rPr lang="en-GB" sz="1200" dirty="0">
                <a:effectLst/>
                <a:latin typeface="Calibri" panose="020F0502020204030204" pitchFamily="34" charset="0"/>
                <a:ea typeface="Times New Roman" panose="02020603050405020304" pitchFamily="18" charset="0"/>
                <a:cs typeface="Calibri" panose="020F0502020204030204" pitchFamily="34" charset="0"/>
              </a:rPr>
              <a:t>  Credit spreads continue to remain tight similar to pre-pandemic levels indicating corporate bond investors are fully </a:t>
            </a:r>
          </a:p>
          <a:p>
            <a:pPr lvl="0">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convinced central banks will do whatever it takes to prevent companies from defaulting on debt. A positive signal for risk assets.</a:t>
            </a:r>
          </a:p>
          <a:p>
            <a:pPr lvl="0">
              <a:tabLst>
                <a:tab pos="457200" algn="l"/>
              </a:tabLst>
            </a:pPr>
            <a:endParaRPr lang="en-GB" sz="1200" b="1"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Blip>
                <a:blip r:embed="rId2"/>
              </a:buBlip>
              <a:tabLst>
                <a:tab pos="457200" algn="l"/>
              </a:tabLst>
            </a:pPr>
            <a:r>
              <a:rPr lang="en-GB" sz="1200" b="1" dirty="0">
                <a:effectLst/>
                <a:latin typeface="Calibri" panose="020F0502020204030204" pitchFamily="34" charset="0"/>
                <a:ea typeface="Times New Roman" panose="02020603050405020304" pitchFamily="18" charset="0"/>
                <a:cs typeface="Calibri" panose="020F0502020204030204" pitchFamily="34" charset="0"/>
              </a:rPr>
              <a:t>Overall: </a:t>
            </a:r>
            <a:r>
              <a:rPr lang="en-GB" sz="1200" dirty="0">
                <a:effectLst/>
                <a:latin typeface="Calibri" panose="020F0502020204030204" pitchFamily="34" charset="0"/>
                <a:ea typeface="Times New Roman" panose="02020603050405020304" pitchFamily="18" charset="0"/>
                <a:cs typeface="Calibri" panose="020F0502020204030204" pitchFamily="34" charset="0"/>
              </a:rPr>
              <a:t>Positive signals are being picked up by the Risk Barometer as the Global economic outlook has improved and is positive </a:t>
            </a:r>
          </a:p>
          <a:p>
            <a:pPr lvl="0">
              <a:tabLst>
                <a:tab pos="457200" algn="l"/>
              </a:tabLst>
            </a:pPr>
            <a:r>
              <a:rPr lang="en-GB" sz="1200" dirty="0">
                <a:effectLst/>
                <a:latin typeface="Calibri" panose="020F0502020204030204" pitchFamily="34" charset="0"/>
                <a:ea typeface="Times New Roman" panose="02020603050405020304" pitchFamily="18" charset="0"/>
                <a:cs typeface="Calibri" panose="020F0502020204030204" pitchFamily="34" charset="0"/>
              </a:rPr>
              <a:t>going forward.</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3">
            <a:extLst>
              <a:ext uri="{FF2B5EF4-FFF2-40B4-BE49-F238E27FC236}">
                <a16:creationId xmlns:a16="http://schemas.microsoft.com/office/drawing/2014/main" id="{E39FC60C-902B-43AB-9B85-B24055724131}"/>
              </a:ext>
            </a:extLst>
          </p:cNvPr>
          <p:cNvSpPr txBox="1"/>
          <p:nvPr/>
        </p:nvSpPr>
        <p:spPr>
          <a:xfrm>
            <a:off x="1293074" y="1348065"/>
            <a:ext cx="230425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400" dirty="0">
                <a:solidFill>
                  <a:srgbClr val="00B050"/>
                </a:solidFill>
                <a:latin typeface="Tahoma" panose="020B0604030504040204" pitchFamily="34" charset="0"/>
                <a:ea typeface="Tahoma" panose="020B0604030504040204" pitchFamily="34" charset="0"/>
                <a:cs typeface="Tahoma" panose="020B0604030504040204" pitchFamily="34" charset="0"/>
              </a:rPr>
              <a:t>+0.71</a:t>
            </a:r>
          </a:p>
          <a:p>
            <a:pPr algn="ctr"/>
            <a:r>
              <a:rPr lang="en-GB" sz="12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As of 31-March-2021</a:t>
            </a:r>
          </a:p>
        </p:txBody>
      </p:sp>
      <p:sp>
        <p:nvSpPr>
          <p:cNvPr id="16" name="TextBox 15">
            <a:extLst>
              <a:ext uri="{FF2B5EF4-FFF2-40B4-BE49-F238E27FC236}">
                <a16:creationId xmlns:a16="http://schemas.microsoft.com/office/drawing/2014/main" id="{BFD8CC8D-5AF2-4EF2-963E-7E529EB2C7C1}"/>
              </a:ext>
            </a:extLst>
          </p:cNvPr>
          <p:cNvSpPr txBox="1"/>
          <p:nvPr/>
        </p:nvSpPr>
        <p:spPr>
          <a:xfrm>
            <a:off x="494642" y="1196752"/>
            <a:ext cx="8346790" cy="369332"/>
          </a:xfrm>
          <a:prstGeom prst="rect">
            <a:avLst/>
          </a:prstGeom>
          <a:noFill/>
        </p:spPr>
        <p:txBody>
          <a:bodyPr wrap="square" rtlCol="0">
            <a:spAutoFit/>
          </a:bodyPr>
          <a:lstStyle/>
          <a:p>
            <a:r>
              <a:rPr lang="en-GB" dirty="0">
                <a:solidFill>
                  <a:schemeClr val="bg1">
                    <a:lumMod val="50000"/>
                  </a:schemeClr>
                </a:solidFill>
                <a:latin typeface="Calibri" panose="020F0502020204030204" pitchFamily="34" charset="0"/>
              </a:rPr>
              <a:t>Copia Risk Barometer</a:t>
            </a:r>
          </a:p>
        </p:txBody>
      </p:sp>
    </p:spTree>
    <p:extLst>
      <p:ext uri="{BB962C8B-B14F-4D97-AF65-F5344CB8AC3E}">
        <p14:creationId xmlns:p14="http://schemas.microsoft.com/office/powerpoint/2010/main" val="293042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11</a:t>
            </a:fld>
            <a:endParaRPr lang="en-GB" altLang="en-US" dirty="0">
              <a:solidFill>
                <a:schemeClr val="bg1">
                  <a:lumMod val="65000"/>
                </a:schemeClr>
              </a:solidFill>
              <a:latin typeface="Calibri" pitchFamily="34" charset="0"/>
            </a:endParaRPr>
          </a:p>
        </p:txBody>
      </p:sp>
      <p:sp>
        <p:nvSpPr>
          <p:cNvPr id="7"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Calibri" panose="020F0502020204030204" pitchFamily="34" charset="0"/>
                <a:ea typeface="+mj-ea"/>
                <a:cs typeface="+mj-cs"/>
              </a:defRPr>
            </a:lvl1pPr>
          </a:lstStyle>
          <a:p>
            <a:r>
              <a:rPr lang="en-GB" dirty="0"/>
              <a:t>Copia Risk Barometer</a:t>
            </a:r>
          </a:p>
        </p:txBody>
      </p:sp>
      <p:sp>
        <p:nvSpPr>
          <p:cNvPr id="13" name="TextBox 12"/>
          <p:cNvSpPr txBox="1"/>
          <p:nvPr/>
        </p:nvSpPr>
        <p:spPr>
          <a:xfrm>
            <a:off x="344488" y="1176768"/>
            <a:ext cx="6192688" cy="307777"/>
          </a:xfrm>
          <a:prstGeom prst="rect">
            <a:avLst/>
          </a:prstGeom>
          <a:noFill/>
        </p:spPr>
        <p:txBody>
          <a:bodyPr wrap="square" rtlCol="0">
            <a:spAutoFit/>
          </a:bodyPr>
          <a:lstStyle>
            <a:defPPr>
              <a:defRPr lang="en-US"/>
            </a:defPPr>
            <a:lvl1pPr>
              <a:defRPr sz="1400" b="1">
                <a:solidFill>
                  <a:schemeClr val="bg1">
                    <a:lumMod val="50000"/>
                  </a:schemeClr>
                </a:solidFill>
                <a:latin typeface="Calibri" panose="020F0502020204030204" pitchFamily="34" charset="0"/>
              </a:defRPr>
            </a:lvl1pPr>
          </a:lstStyle>
          <a:p>
            <a:r>
              <a:rPr lang="en-GB" dirty="0"/>
              <a:t>Risk Barometer history</a:t>
            </a:r>
          </a:p>
        </p:txBody>
      </p:sp>
      <p:sp>
        <p:nvSpPr>
          <p:cNvPr id="14" name="Rectangle 8"/>
          <p:cNvSpPr>
            <a:spLocks noChangeArrowheads="1"/>
          </p:cNvSpPr>
          <p:nvPr/>
        </p:nvSpPr>
        <p:spPr bwMode="auto">
          <a:xfrm>
            <a:off x="272480" y="5807005"/>
            <a:ext cx="3396385" cy="646331"/>
          </a:xfrm>
          <a:prstGeom prst="rect">
            <a:avLst/>
          </a:prstGeom>
          <a:noFill/>
        </p:spPr>
        <p:txBody>
          <a:bodyPr wrap="square">
            <a:spAutoFit/>
          </a:bodyPr>
          <a:lstStyle/>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Source: Copia research, Refinitiv </a:t>
            </a:r>
            <a:r>
              <a:rPr lang="en-GB" altLang="en-US" sz="900" dirty="0" err="1">
                <a:solidFill>
                  <a:schemeClr val="tx1">
                    <a:lumMod val="50000"/>
                    <a:lumOff val="50000"/>
                  </a:schemeClr>
                </a:solidFill>
                <a:latin typeface="Calibri" panose="020F0502020204030204" pitchFamily="34" charset="0"/>
                <a:cs typeface="Calibri" panose="020F0502020204030204" pitchFamily="34" charset="0"/>
              </a:rPr>
              <a:t>Datastream</a:t>
            </a:r>
            <a:endParaRPr lang="en-GB" altLang="en-US" sz="900" dirty="0">
              <a:solidFill>
                <a:schemeClr val="tx1">
                  <a:lumMod val="50000"/>
                  <a:lumOff val="50000"/>
                </a:schemeClr>
              </a:solidFill>
              <a:latin typeface="Calibri" panose="020F0502020204030204" pitchFamily="34" charset="0"/>
              <a:cs typeface="Calibri" panose="020F0502020204030204" pitchFamily="34" charset="0"/>
            </a:endParaRPr>
          </a:p>
          <a:p>
            <a:endParaRPr lang="en-GB" altLang="en-US" sz="900" dirty="0">
              <a:solidFill>
                <a:schemeClr val="tx1">
                  <a:lumMod val="50000"/>
                  <a:lumOff val="50000"/>
                </a:schemeClr>
              </a:solidFill>
              <a:latin typeface="Calibri" panose="020F0502020204030204" pitchFamily="34" charset="0"/>
              <a:cs typeface="Calibri" panose="020F0502020204030204" pitchFamily="34" charset="0"/>
            </a:endParaRP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Global Equities Returns is based on actual data of MSCI World Index for the period between 31-Dec-2016 and 30-June-2021.</a:t>
            </a:r>
          </a:p>
        </p:txBody>
      </p:sp>
      <p:sp>
        <p:nvSpPr>
          <p:cNvPr id="15" name="TextBox 18"/>
          <p:cNvSpPr txBox="1">
            <a:spLocks noChangeArrowheads="1"/>
          </p:cNvSpPr>
          <p:nvPr/>
        </p:nvSpPr>
        <p:spPr bwMode="auto">
          <a:xfrm>
            <a:off x="277502" y="4133655"/>
            <a:ext cx="3451362" cy="1754326"/>
          </a:xfrm>
          <a:prstGeom prst="rect">
            <a:avLst/>
          </a:prstGeom>
          <a:noFill/>
        </p:spPr>
        <p:txBody>
          <a:bodyPr wrap="square">
            <a:spAutoFit/>
          </a:bodyPr>
          <a:lstStyle>
            <a:defPPr>
              <a:defRPr lang="en-US"/>
            </a:defPPr>
            <a:lvl1pPr>
              <a:defRPr sz="800">
                <a:latin typeface="+mj-lt"/>
              </a:defRPr>
            </a:lvl1pPr>
          </a:lstStyle>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Note: The Risk Barometer score varies between -1.0 and +1.0. </a:t>
            </a: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 </a:t>
            </a: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A score of -1.0 indicates an extremely poor economic outlook, which is accompanied by a high probability of negative returns in risky asset classes.</a:t>
            </a: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 </a:t>
            </a: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A score of 0 indicates a neutral economic outlook with almost equal probability of positive and negative returns in risky asset classes. </a:t>
            </a: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 </a:t>
            </a:r>
          </a:p>
          <a:p>
            <a:r>
              <a:rPr lang="en-GB" altLang="en-US" sz="900" dirty="0">
                <a:solidFill>
                  <a:schemeClr val="tx1">
                    <a:lumMod val="50000"/>
                    <a:lumOff val="50000"/>
                  </a:schemeClr>
                </a:solidFill>
                <a:latin typeface="Calibri" panose="020F0502020204030204" pitchFamily="34" charset="0"/>
                <a:cs typeface="Calibri" panose="020F0502020204030204" pitchFamily="34" charset="0"/>
              </a:rPr>
              <a:t>A score of +1.0 indicates an extremely positive economic outlook, which is accompanied by a high probability of positive returns in risky asset classes.</a:t>
            </a:r>
          </a:p>
        </p:txBody>
      </p:sp>
      <p:sp>
        <p:nvSpPr>
          <p:cNvPr id="16" name="TextBox 11"/>
          <p:cNvSpPr txBox="1">
            <a:spLocks noChangeArrowheads="1"/>
          </p:cNvSpPr>
          <p:nvPr/>
        </p:nvSpPr>
        <p:spPr bwMode="auto">
          <a:xfrm>
            <a:off x="355408" y="1528449"/>
            <a:ext cx="3445464" cy="2308324"/>
          </a:xfrm>
          <a:prstGeom prst="rect">
            <a:avLst/>
          </a:prstGeom>
          <a:noFill/>
        </p:spPr>
        <p:txBody>
          <a:bodyPr wrap="square" rtlCol="0">
            <a:spAutoFit/>
          </a:bodyPr>
          <a:lstStyle>
            <a:defPPr>
              <a:defRPr lang="en-US"/>
            </a:defPPr>
            <a:lvl1pPr>
              <a:defRPr sz="1400" b="1">
                <a:solidFill>
                  <a:schemeClr val="bg1">
                    <a:lumMod val="50000"/>
                  </a:schemeClr>
                </a:solidFill>
                <a:latin typeface="Calibri" panose="020F0502020204030204" pitchFamily="34" charset="0"/>
              </a:defRPr>
            </a:lvl1pPr>
          </a:lstStyle>
          <a:p>
            <a:pPr marL="285750" indent="-285750">
              <a:buBlip>
                <a:blip r:embed="rId3"/>
              </a:buBlip>
            </a:pPr>
            <a:r>
              <a:rPr lang="en-GB" altLang="en-US" sz="1200" b="0" dirty="0">
                <a:solidFill>
                  <a:schemeClr val="tx1"/>
                </a:solidFill>
              </a:rPr>
              <a:t>The top chart shows the market performance (best and worst returns) during different Risk Barometer regimes.</a:t>
            </a:r>
          </a:p>
          <a:p>
            <a:pPr marL="285750" indent="-285750">
              <a:buBlip>
                <a:blip r:embed="rId3"/>
              </a:buBlip>
            </a:pPr>
            <a:endParaRPr lang="en-GB" altLang="en-US" sz="1200" b="0" dirty="0">
              <a:solidFill>
                <a:schemeClr val="tx1"/>
              </a:solidFill>
            </a:endParaRPr>
          </a:p>
          <a:p>
            <a:pPr marL="285750" indent="-285750">
              <a:buBlip>
                <a:blip r:embed="rId3"/>
              </a:buBlip>
            </a:pPr>
            <a:r>
              <a:rPr lang="en-GB" altLang="en-US" sz="1200" b="0" dirty="0">
                <a:solidFill>
                  <a:schemeClr val="tx1"/>
                </a:solidFill>
              </a:rPr>
              <a:t>The bottom chart shows how the Risk Barometer has moved between different regimes and the triggers for regime changes.</a:t>
            </a:r>
          </a:p>
          <a:p>
            <a:pPr marL="285750" indent="-285750">
              <a:buBlip>
                <a:blip r:embed="rId3"/>
              </a:buBlip>
            </a:pPr>
            <a:endParaRPr lang="en-GB" altLang="en-US" sz="1200" b="0" dirty="0">
              <a:solidFill>
                <a:schemeClr val="tx1"/>
              </a:solidFill>
            </a:endParaRPr>
          </a:p>
          <a:p>
            <a:pPr marL="285750" indent="-285750">
              <a:buBlip>
                <a:blip r:embed="rId3"/>
              </a:buBlip>
            </a:pPr>
            <a:r>
              <a:rPr lang="en-GB" altLang="en-US" sz="1200" b="0" dirty="0">
                <a:solidFill>
                  <a:schemeClr val="tx1"/>
                </a:solidFill>
              </a:rPr>
              <a:t>The Risk Barometer is a forward-looking quantitative model that provides a systematic rules-based approach for dynamic risk management. </a:t>
            </a:r>
          </a:p>
        </p:txBody>
      </p:sp>
      <p:pic>
        <p:nvPicPr>
          <p:cNvPr id="17" name="Picture 1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994157" y="6042193"/>
            <a:ext cx="339183" cy="339135"/>
          </a:xfrm>
          <a:prstGeom prst="rect">
            <a:avLst/>
          </a:prstGeom>
        </p:spPr>
      </p:pic>
      <p:pic>
        <p:nvPicPr>
          <p:cNvPr id="18"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2866" y="5177554"/>
            <a:ext cx="339727" cy="33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4157" y="4467350"/>
            <a:ext cx="339726" cy="33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9AF3424-8A12-4BDA-B7BA-F191ED436285}"/>
              </a:ext>
            </a:extLst>
          </p:cNvPr>
          <p:cNvPicPr>
            <a:picLocks noChangeAspect="1"/>
          </p:cNvPicPr>
          <p:nvPr/>
        </p:nvPicPr>
        <p:blipFill>
          <a:blip r:embed="rId7"/>
          <a:stretch>
            <a:fillRect/>
          </a:stretch>
        </p:blipFill>
        <p:spPr>
          <a:xfrm>
            <a:off x="4096594" y="844114"/>
            <a:ext cx="4898772" cy="3075221"/>
          </a:xfrm>
          <a:prstGeom prst="rect">
            <a:avLst/>
          </a:prstGeom>
        </p:spPr>
      </p:pic>
      <p:pic>
        <p:nvPicPr>
          <p:cNvPr id="10" name="Picture 9">
            <a:extLst>
              <a:ext uri="{FF2B5EF4-FFF2-40B4-BE49-F238E27FC236}">
                <a16:creationId xmlns:a16="http://schemas.microsoft.com/office/drawing/2014/main" id="{57E2FED5-9109-48D0-9674-45E76BF8A004}"/>
              </a:ext>
            </a:extLst>
          </p:cNvPr>
          <p:cNvPicPr>
            <a:picLocks noChangeAspect="1"/>
          </p:cNvPicPr>
          <p:nvPr/>
        </p:nvPicPr>
        <p:blipFill>
          <a:blip r:embed="rId8"/>
          <a:stretch>
            <a:fillRect/>
          </a:stretch>
        </p:blipFill>
        <p:spPr>
          <a:xfrm>
            <a:off x="4078986" y="4081342"/>
            <a:ext cx="4916380" cy="2727764"/>
          </a:xfrm>
          <a:prstGeom prst="rect">
            <a:avLst/>
          </a:prstGeom>
        </p:spPr>
      </p:pic>
    </p:spTree>
    <p:extLst>
      <p:ext uri="{BB962C8B-B14F-4D97-AF65-F5344CB8AC3E}">
        <p14:creationId xmlns:p14="http://schemas.microsoft.com/office/powerpoint/2010/main" val="242047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85448" y="6356351"/>
            <a:ext cx="425252" cy="365125"/>
          </a:xfrm>
        </p:spPr>
        <p:txBody>
          <a:bodyPr/>
          <a:lstStyle/>
          <a:p>
            <a:pPr algn="just"/>
            <a:fld id="{E1900308-5DC0-436C-A392-0963C25C6526}" type="slidenum">
              <a:rPr lang="en-GB" baseline="-25000">
                <a:solidFill>
                  <a:schemeClr val="bg1">
                    <a:lumMod val="65000"/>
                  </a:schemeClr>
                </a:solidFill>
                <a:ea typeface="ＭＳ Ｐゴシック" pitchFamily="34" charset="-128"/>
              </a:rPr>
              <a:pPr algn="just"/>
              <a:t>12</a:t>
            </a:fld>
            <a:endParaRPr lang="en-GB" baseline="-25000" dirty="0">
              <a:solidFill>
                <a:schemeClr val="bg1">
                  <a:lumMod val="65000"/>
                </a:schemeClr>
              </a:solidFill>
              <a:ea typeface="ＭＳ Ｐゴシック" pitchFamily="34" charset="-128"/>
            </a:endParaRPr>
          </a:p>
        </p:txBody>
      </p:sp>
      <p:sp>
        <p:nvSpPr>
          <p:cNvPr id="15" name="Text Box 2"/>
          <p:cNvSpPr txBox="1">
            <a:spLocks noChangeArrowheads="1"/>
          </p:cNvSpPr>
          <p:nvPr/>
        </p:nvSpPr>
        <p:spPr bwMode="auto">
          <a:xfrm>
            <a:off x="488504" y="6554614"/>
            <a:ext cx="30321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15000"/>
              </a:lnSpc>
              <a:spcAft>
                <a:spcPts val="1000"/>
              </a:spcAft>
            </a:pPr>
            <a:r>
              <a:rPr lang="en-GB" altLang="en-US" sz="800">
                <a:ea typeface="Calibri" panose="020F0502020204030204" pitchFamily="34" charset="0"/>
                <a:cs typeface="Calibri" panose="020F0502020204030204" pitchFamily="34" charset="0"/>
              </a:rPr>
              <a:t>Source: Copia Capital Management</a:t>
            </a:r>
            <a:endParaRPr lang="en-GB" altLang="en-US" sz="1100">
              <a:ea typeface="Calibri" panose="020F0502020204030204" pitchFamily="34" charset="0"/>
              <a:cs typeface="Calibri" panose="020F0502020204030204" pitchFamily="34" charset="0"/>
            </a:endParaRPr>
          </a:p>
        </p:txBody>
      </p:sp>
      <p:graphicFrame>
        <p:nvGraphicFramePr>
          <p:cNvPr id="17" name="Table 16"/>
          <p:cNvGraphicFramePr>
            <a:graphicFrameLocks noGrp="1"/>
          </p:cNvGraphicFramePr>
          <p:nvPr/>
        </p:nvGraphicFramePr>
        <p:xfrm>
          <a:off x="5098033" y="1506624"/>
          <a:ext cx="4353648" cy="1047750"/>
        </p:xfrm>
        <a:graphic>
          <a:graphicData uri="http://schemas.openxmlformats.org/drawingml/2006/table">
            <a:tbl>
              <a:tblPr>
                <a:tableStyleId>{00A15C55-8517-42AA-B614-E9B94910E393}</a:tableStyleId>
              </a:tblPr>
              <a:tblGrid>
                <a:gridCol w="1782311">
                  <a:extLst>
                    <a:ext uri="{9D8B030D-6E8A-4147-A177-3AD203B41FA5}">
                      <a16:colId xmlns:a16="http://schemas.microsoft.com/office/drawing/2014/main" val="20000"/>
                    </a:ext>
                  </a:extLst>
                </a:gridCol>
                <a:gridCol w="589573">
                  <a:extLst>
                    <a:ext uri="{9D8B030D-6E8A-4147-A177-3AD203B41FA5}">
                      <a16:colId xmlns:a16="http://schemas.microsoft.com/office/drawing/2014/main" val="20001"/>
                    </a:ext>
                  </a:extLst>
                </a:gridCol>
                <a:gridCol w="660588">
                  <a:extLst>
                    <a:ext uri="{9D8B030D-6E8A-4147-A177-3AD203B41FA5}">
                      <a16:colId xmlns:a16="http://schemas.microsoft.com/office/drawing/2014/main" val="20002"/>
                    </a:ext>
                  </a:extLst>
                </a:gridCol>
                <a:gridCol w="660588">
                  <a:extLst>
                    <a:ext uri="{9D8B030D-6E8A-4147-A177-3AD203B41FA5}">
                      <a16:colId xmlns:a16="http://schemas.microsoft.com/office/drawing/2014/main" val="20003"/>
                    </a:ext>
                  </a:extLst>
                </a:gridCol>
                <a:gridCol w="660588">
                  <a:extLst>
                    <a:ext uri="{9D8B030D-6E8A-4147-A177-3AD203B41FA5}">
                      <a16:colId xmlns:a16="http://schemas.microsoft.com/office/drawing/2014/main" val="20004"/>
                    </a:ext>
                  </a:extLst>
                </a:gridCol>
              </a:tblGrid>
              <a:tr h="447675">
                <a:tc>
                  <a:txBody>
                    <a:bodyPr/>
                    <a:lstStyle/>
                    <a:p>
                      <a:pPr algn="ctr" fontAlgn="ctr"/>
                      <a:r>
                        <a:rPr lang="en-GB" sz="1000" u="none" strike="noStrike" dirty="0">
                          <a:solidFill>
                            <a:schemeClr val="bg1"/>
                          </a:solidFill>
                          <a:effectLst/>
                        </a:rPr>
                        <a:t> </a:t>
                      </a:r>
                      <a:endParaRPr lang="en-GB" sz="1000" b="1" i="0" u="none" strike="noStrike" dirty="0">
                        <a:solidFill>
                          <a:schemeClr val="bg1"/>
                        </a:solidFill>
                        <a:effectLst/>
                        <a:latin typeface="Calibri" panose="020F0502020204030204" pitchFamily="34" charset="0"/>
                        <a:cs typeface="Calibri" panose="020F0502020204030204" pitchFamily="34" charset="0"/>
                      </a:endParaRPr>
                    </a:p>
                  </a:txBody>
                  <a:tcPr marL="9523" marR="9523" marT="9525" marB="0" anchor="ctr">
                    <a:solidFill>
                      <a:srgbClr val="4A3886"/>
                    </a:solidFill>
                  </a:tcPr>
                </a:tc>
                <a:tc>
                  <a:txBody>
                    <a:bodyPr/>
                    <a:lstStyle/>
                    <a:p>
                      <a:pPr algn="ctr" fontAlgn="ctr"/>
                      <a:r>
                        <a:rPr lang="en-GB" sz="1000" u="none" strike="noStrike" dirty="0">
                          <a:solidFill>
                            <a:schemeClr val="bg1"/>
                          </a:solidFill>
                          <a:effectLst/>
                          <a:latin typeface="Calibri" panose="020F0502020204030204" pitchFamily="34" charset="0"/>
                          <a:cs typeface="Calibri" panose="020F0502020204030204" pitchFamily="34" charset="0"/>
                        </a:rPr>
                        <a:t>Annualised Return</a:t>
                      </a:r>
                      <a:endParaRPr lang="en-GB" sz="1000" b="1" i="0" u="none" strike="noStrike" dirty="0">
                        <a:solidFill>
                          <a:schemeClr val="bg1"/>
                        </a:solidFill>
                        <a:effectLst/>
                        <a:latin typeface="Calibri" panose="020F0502020204030204" pitchFamily="34" charset="0"/>
                        <a:cs typeface="Calibri" panose="020F0502020204030204" pitchFamily="34" charset="0"/>
                      </a:endParaRPr>
                    </a:p>
                  </a:txBody>
                  <a:tcPr marL="9523" marR="9523" marT="9525" marB="0" anchor="ctr">
                    <a:solidFill>
                      <a:srgbClr val="4A3886"/>
                    </a:solidFill>
                  </a:tcPr>
                </a:tc>
                <a:tc>
                  <a:txBody>
                    <a:bodyPr/>
                    <a:lstStyle/>
                    <a:p>
                      <a:pPr algn="ctr" fontAlgn="ctr"/>
                      <a:r>
                        <a:rPr lang="en-GB" sz="1000" u="none" strike="noStrike" dirty="0">
                          <a:solidFill>
                            <a:schemeClr val="bg1"/>
                          </a:solidFill>
                          <a:effectLst/>
                          <a:latin typeface="Calibri" panose="020F0502020204030204" pitchFamily="34" charset="0"/>
                          <a:cs typeface="Calibri" panose="020F0502020204030204" pitchFamily="34" charset="0"/>
                        </a:rPr>
                        <a:t>Annualised Volatility</a:t>
                      </a:r>
                      <a:endParaRPr lang="en-GB" sz="1000" b="1" i="0" u="none" strike="noStrike" dirty="0">
                        <a:solidFill>
                          <a:schemeClr val="bg1"/>
                        </a:solidFill>
                        <a:effectLst/>
                        <a:latin typeface="Calibri" panose="020F0502020204030204" pitchFamily="34" charset="0"/>
                        <a:cs typeface="Calibri" panose="020F0502020204030204" pitchFamily="34" charset="0"/>
                      </a:endParaRPr>
                    </a:p>
                  </a:txBody>
                  <a:tcPr marL="9523" marR="9523" marT="9525" marB="0" anchor="ctr">
                    <a:solidFill>
                      <a:srgbClr val="4A3886"/>
                    </a:solidFill>
                  </a:tcPr>
                </a:tc>
                <a:tc>
                  <a:txBody>
                    <a:bodyPr/>
                    <a:lstStyle/>
                    <a:p>
                      <a:pPr algn="ctr" fontAlgn="ctr"/>
                      <a:r>
                        <a:rPr lang="en-GB" sz="1000" u="none" strike="noStrike" dirty="0">
                          <a:solidFill>
                            <a:schemeClr val="bg1"/>
                          </a:solidFill>
                          <a:effectLst/>
                          <a:latin typeface="Calibri" panose="020F0502020204030204" pitchFamily="34" charset="0"/>
                          <a:cs typeface="Calibri" panose="020F0502020204030204" pitchFamily="34" charset="0"/>
                        </a:rPr>
                        <a:t>Sharpe Ratio</a:t>
                      </a:r>
                      <a:endParaRPr lang="en-GB" sz="1000" b="1" i="0" u="none" strike="noStrike" dirty="0">
                        <a:solidFill>
                          <a:schemeClr val="bg1"/>
                        </a:solidFill>
                        <a:effectLst/>
                        <a:latin typeface="Calibri" panose="020F0502020204030204" pitchFamily="34" charset="0"/>
                        <a:cs typeface="Calibri" panose="020F0502020204030204" pitchFamily="34" charset="0"/>
                      </a:endParaRPr>
                    </a:p>
                  </a:txBody>
                  <a:tcPr marL="9523" marR="9523" marT="9525" marB="0" anchor="ctr">
                    <a:solidFill>
                      <a:srgbClr val="4A3886"/>
                    </a:solidFill>
                  </a:tcPr>
                </a:tc>
                <a:tc>
                  <a:txBody>
                    <a:bodyPr/>
                    <a:lstStyle/>
                    <a:p>
                      <a:pPr algn="ctr" fontAlgn="ctr"/>
                      <a:r>
                        <a:rPr lang="en-GB" sz="1000" u="none" strike="noStrike" dirty="0">
                          <a:solidFill>
                            <a:schemeClr val="bg1"/>
                          </a:solidFill>
                          <a:effectLst/>
                          <a:latin typeface="Calibri" panose="020F0502020204030204" pitchFamily="34" charset="0"/>
                          <a:cs typeface="Calibri" panose="020F0502020204030204" pitchFamily="34" charset="0"/>
                        </a:rPr>
                        <a:t>Maximum Drawdown</a:t>
                      </a:r>
                      <a:endParaRPr lang="en-GB" sz="1000" b="1" i="0" u="none" strike="noStrike" dirty="0">
                        <a:solidFill>
                          <a:schemeClr val="bg1"/>
                        </a:solidFill>
                        <a:effectLst/>
                        <a:latin typeface="Calibri" panose="020F0502020204030204" pitchFamily="34" charset="0"/>
                        <a:cs typeface="Calibri" panose="020F0502020204030204" pitchFamily="34" charset="0"/>
                      </a:endParaRPr>
                    </a:p>
                  </a:txBody>
                  <a:tcPr marL="9523" marR="9523" marT="9525" marB="0" anchor="ctr">
                    <a:solidFill>
                      <a:srgbClr val="4A3886"/>
                    </a:solidFill>
                  </a:tcPr>
                </a:tc>
                <a:extLst>
                  <a:ext uri="{0D108BD9-81ED-4DB2-BD59-A6C34878D82A}">
                    <a16:rowId xmlns:a16="http://schemas.microsoft.com/office/drawing/2014/main" val="10000"/>
                  </a:ext>
                </a:extLst>
              </a:tr>
              <a:tr h="200025">
                <a:tc>
                  <a:txBody>
                    <a:bodyPr/>
                    <a:lstStyle/>
                    <a:p>
                      <a:pPr algn="l" fontAlgn="b"/>
                      <a:r>
                        <a:rPr lang="en-GB" sz="1000" u="none" strike="noStrike" dirty="0">
                          <a:solidFill>
                            <a:schemeClr val="tx1"/>
                          </a:solidFill>
                          <a:effectLst/>
                          <a:latin typeface="Calibri" panose="020F0502020204030204" pitchFamily="34" charset="0"/>
                          <a:cs typeface="Calibri" panose="020F0502020204030204" pitchFamily="34" charset="0"/>
                        </a:rPr>
                        <a:t>60/40 Portfolio</a:t>
                      </a:r>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9523" marR="9523" marT="9525" marB="0" anchor="ctr">
                    <a:solidFill>
                      <a:srgbClr val="EDEAF0"/>
                    </a:solidFill>
                  </a:tcPr>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6.37%</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9.28%</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0.69</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-29.28%</a:t>
                      </a:r>
                    </a:p>
                  </a:txBody>
                  <a:tcPr marL="0" marR="0" marT="0" marB="0" anchor="b"/>
                </a:tc>
                <a:extLst>
                  <a:ext uri="{0D108BD9-81ED-4DB2-BD59-A6C34878D82A}">
                    <a16:rowId xmlns:a16="http://schemas.microsoft.com/office/drawing/2014/main" val="10001"/>
                  </a:ext>
                </a:extLst>
              </a:tr>
              <a:tr h="200025">
                <a:tc>
                  <a:txBody>
                    <a:bodyPr/>
                    <a:lstStyle/>
                    <a:p>
                      <a:pPr algn="l" fontAlgn="b"/>
                      <a:r>
                        <a:rPr lang="en-GB" sz="1000" u="none" strike="noStrike" dirty="0">
                          <a:solidFill>
                            <a:schemeClr val="tx1"/>
                          </a:solidFill>
                          <a:effectLst/>
                          <a:latin typeface="Calibri" panose="020F0502020204030204" pitchFamily="34" charset="0"/>
                          <a:cs typeface="Calibri" panose="020F0502020204030204" pitchFamily="34" charset="0"/>
                        </a:rPr>
                        <a:t>60/40 Portfolio with Tactical Tilts</a:t>
                      </a:r>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9523" marR="9523" marT="9525" marB="0" anchor="ctr">
                    <a:solidFill>
                      <a:srgbClr val="EDEAF0"/>
                    </a:solidFill>
                  </a:tcPr>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6.67%</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8.92%</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0.75</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-24.03%</a:t>
                      </a:r>
                    </a:p>
                  </a:txBody>
                  <a:tcPr marL="0" marR="0" marT="0" marB="0" anchor="b"/>
                </a:tc>
                <a:extLst>
                  <a:ext uri="{0D108BD9-81ED-4DB2-BD59-A6C34878D82A}">
                    <a16:rowId xmlns:a16="http://schemas.microsoft.com/office/drawing/2014/main" val="10002"/>
                  </a:ext>
                </a:extLst>
              </a:tr>
              <a:tr h="200025">
                <a:tc>
                  <a:txBody>
                    <a:bodyPr/>
                    <a:lstStyle/>
                    <a:p>
                      <a:pPr algn="l" fontAlgn="b"/>
                      <a:r>
                        <a:rPr lang="en-GB" sz="1000" u="none" strike="noStrike" dirty="0">
                          <a:solidFill>
                            <a:schemeClr val="tx1"/>
                          </a:solidFill>
                          <a:effectLst/>
                          <a:latin typeface="Calibri" panose="020F0502020204030204" pitchFamily="34" charset="0"/>
                          <a:cs typeface="Calibri" panose="020F0502020204030204" pitchFamily="34" charset="0"/>
                        </a:rPr>
                        <a:t>Impact</a:t>
                      </a:r>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9523" marR="9523" marT="9525" marB="0" anchor="ctr">
                    <a:solidFill>
                      <a:srgbClr val="EDEAF0"/>
                    </a:solidFill>
                  </a:tcPr>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0.30%</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-3.93%</a:t>
                      </a:r>
                    </a:p>
                  </a:txBody>
                  <a:tcPr marL="0" marR="0" marT="0" marB="0" anchor="b"/>
                </a:tc>
                <a:tc>
                  <a:txBody>
                    <a:bodyPr/>
                    <a:lstStyle/>
                    <a:p>
                      <a:pPr algn="r" fontAlgn="b"/>
                      <a:r>
                        <a:rPr lang="en-GB" sz="1100" b="0" i="0" u="none" strike="noStrike">
                          <a:solidFill>
                            <a:srgbClr val="000000"/>
                          </a:solidFill>
                          <a:effectLst/>
                          <a:latin typeface="Calibri" panose="020F0502020204030204" pitchFamily="34" charset="0"/>
                          <a:cs typeface="Calibri" panose="020F0502020204030204" pitchFamily="34" charset="0"/>
                        </a:rPr>
                        <a:t>8.99%</a:t>
                      </a:r>
                    </a:p>
                  </a:txBody>
                  <a:tcPr marL="0" marR="0" marT="0" marB="0" anchor="b"/>
                </a:tc>
                <a:tc>
                  <a:txBody>
                    <a:bodyPr/>
                    <a:lstStyle/>
                    <a:p>
                      <a:pPr algn="r" fontAlgn="b"/>
                      <a:r>
                        <a:rPr lang="en-GB" sz="1100" b="0" i="0" u="none" strike="noStrike" dirty="0">
                          <a:solidFill>
                            <a:srgbClr val="000000"/>
                          </a:solidFill>
                          <a:effectLst/>
                          <a:latin typeface="Calibri" panose="020F0502020204030204" pitchFamily="34" charset="0"/>
                          <a:cs typeface="Calibri" panose="020F0502020204030204" pitchFamily="34" charset="0"/>
                        </a:rPr>
                        <a:t>-17.92%</a:t>
                      </a:r>
                    </a:p>
                  </a:txBody>
                  <a:tcPr marL="0" marR="0" marT="0" marB="0" anchor="b"/>
                </a:tc>
                <a:extLst>
                  <a:ext uri="{0D108BD9-81ED-4DB2-BD59-A6C34878D82A}">
                    <a16:rowId xmlns:a16="http://schemas.microsoft.com/office/drawing/2014/main" val="10003"/>
                  </a:ext>
                </a:extLst>
              </a:tr>
            </a:tbl>
          </a:graphicData>
        </a:graphic>
      </p:graphicFrame>
      <p:sp>
        <p:nvSpPr>
          <p:cNvPr id="23" name="Rectangle 18"/>
          <p:cNvSpPr>
            <a:spLocks noChangeArrowheads="1"/>
          </p:cNvSpPr>
          <p:nvPr/>
        </p:nvSpPr>
        <p:spPr bwMode="auto">
          <a:xfrm>
            <a:off x="5025008" y="5551760"/>
            <a:ext cx="4340226" cy="1015663"/>
          </a:xfrm>
          <a:prstGeom prst="rect">
            <a:avLst/>
          </a:prstGeom>
          <a:noFill/>
        </p:spPr>
        <p:txBody>
          <a:bodyPr wrap="square">
            <a:spAutoFit/>
          </a:bodyPr>
          <a:lstStyle/>
          <a:p>
            <a:pPr>
              <a:lnSpc>
                <a:spcPts val="760"/>
              </a:lnSpc>
              <a:defRPr/>
            </a:pPr>
            <a:r>
              <a:rPr lang="en-GB" altLang="en-US" sz="800" dirty="0">
                <a:latin typeface="Calibri" panose="020F0502020204030204" pitchFamily="34" charset="0"/>
                <a:ea typeface="Tahoma" panose="020B0604030504040204" pitchFamily="34" charset="0"/>
                <a:cs typeface="Calibri" panose="020F0502020204030204" pitchFamily="34" charset="0"/>
              </a:rPr>
              <a:t>Note: 60/40 Portfolio consists of 60% allocation to MSCI World Index and 40% allocation US 10 year Bond Index rebalanced monthly. Figures are based on historic actual figures in GBP terms for the period 31-Jan-2000 and 30-June-2021. All return figures are before fees.</a:t>
            </a:r>
          </a:p>
          <a:p>
            <a:pPr>
              <a:lnSpc>
                <a:spcPts val="760"/>
              </a:lnSpc>
              <a:defRPr/>
            </a:pPr>
            <a:endParaRPr lang="en-GB" altLang="en-US" sz="800" dirty="0">
              <a:latin typeface="Calibri" panose="020F0502020204030204" pitchFamily="34" charset="0"/>
              <a:ea typeface="Tahoma" panose="020B0604030504040204" pitchFamily="34" charset="0"/>
              <a:cs typeface="Calibri" panose="020F0502020204030204" pitchFamily="34" charset="0"/>
            </a:endParaRPr>
          </a:p>
          <a:p>
            <a:pPr>
              <a:lnSpc>
                <a:spcPts val="760"/>
              </a:lnSpc>
              <a:defRPr/>
            </a:pPr>
            <a:r>
              <a:rPr lang="en-GB" altLang="en-US" sz="800" dirty="0">
                <a:latin typeface="Calibri" panose="020F0502020204030204" pitchFamily="34" charset="0"/>
                <a:ea typeface="Tahoma" panose="020B0604030504040204" pitchFamily="34" charset="0"/>
                <a:cs typeface="Calibri" panose="020F0502020204030204" pitchFamily="34" charset="0"/>
              </a:rPr>
              <a:t>The 60/40 Portfolio with Tactical Tilts consists of dynamic allocation to MSCI World Index within a range of 40% to 60% driven by the Risk Barometer. The portfolio is rebalanced monthly and remaining allocation is to US 10 year Bond Index.</a:t>
            </a:r>
          </a:p>
          <a:p>
            <a:pPr>
              <a:lnSpc>
                <a:spcPts val="760"/>
              </a:lnSpc>
              <a:defRPr/>
            </a:pPr>
            <a:endParaRPr lang="en-GB" altLang="en-US" sz="800" dirty="0">
              <a:latin typeface="Calibri" panose="020F0502020204030204" pitchFamily="34" charset="0"/>
              <a:ea typeface="Tahoma" panose="020B0604030504040204" pitchFamily="34" charset="0"/>
              <a:cs typeface="Calibri" panose="020F0502020204030204" pitchFamily="34" charset="0"/>
            </a:endParaRPr>
          </a:p>
          <a:p>
            <a:pPr>
              <a:lnSpc>
                <a:spcPts val="760"/>
              </a:lnSpc>
              <a:defRPr/>
            </a:pPr>
            <a:r>
              <a:rPr lang="en-GB" altLang="en-US" sz="800" dirty="0">
                <a:latin typeface="Calibri" panose="020F0502020204030204" pitchFamily="34" charset="0"/>
                <a:ea typeface="Tahoma" panose="020B0604030504040204" pitchFamily="34" charset="0"/>
                <a:cs typeface="Calibri" panose="020F0502020204030204" pitchFamily="34" charset="0"/>
              </a:rPr>
              <a:t>Source: Copia research, Refinitiv </a:t>
            </a:r>
            <a:r>
              <a:rPr lang="en-GB" altLang="en-US" sz="800" dirty="0" err="1">
                <a:latin typeface="Calibri" panose="020F0502020204030204" pitchFamily="34" charset="0"/>
                <a:ea typeface="Tahoma" panose="020B0604030504040204" pitchFamily="34" charset="0"/>
                <a:cs typeface="Calibri" panose="020F0502020204030204" pitchFamily="34" charset="0"/>
              </a:rPr>
              <a:t>Datastream</a:t>
            </a:r>
            <a:endParaRPr lang="en-GB" altLang="en-US" sz="800" dirty="0">
              <a:latin typeface="Calibri" panose="020F0502020204030204" pitchFamily="34" charset="0"/>
              <a:ea typeface="Tahoma" panose="020B0604030504040204" pitchFamily="34" charset="0"/>
              <a:cs typeface="Calibri" panose="020F0502020204030204" pitchFamily="34" charset="0"/>
            </a:endParaRPr>
          </a:p>
        </p:txBody>
      </p:sp>
      <p:sp>
        <p:nvSpPr>
          <p:cNvPr id="24" name="TextBox 24"/>
          <p:cNvSpPr txBox="1">
            <a:spLocks noChangeArrowheads="1"/>
          </p:cNvSpPr>
          <p:nvPr/>
        </p:nvSpPr>
        <p:spPr bwMode="auto">
          <a:xfrm>
            <a:off x="488949" y="1143620"/>
            <a:ext cx="8785225" cy="307777"/>
          </a:xfrm>
          <a:prstGeom prst="rect">
            <a:avLst/>
          </a:prstGeom>
          <a:noFill/>
        </p:spPr>
        <p:txBody>
          <a:bodyPr wrap="square" rtlCol="0">
            <a:spAutoFit/>
          </a:bodyPr>
          <a:lstStyle>
            <a:defPPr>
              <a:defRPr lang="en-US"/>
            </a:defPPr>
            <a:lvl1pPr>
              <a:defRPr sz="1400" b="1">
                <a:solidFill>
                  <a:schemeClr val="bg1">
                    <a:lumMod val="50000"/>
                  </a:schemeClr>
                </a:solidFill>
                <a:latin typeface="Calibri" panose="020F0502020204030204" pitchFamily="34" charset="0"/>
              </a:defRPr>
            </a:lvl1pPr>
          </a:lstStyle>
          <a:p>
            <a:r>
              <a:rPr lang="en-GB" altLang="en-US" dirty="0"/>
              <a:t>Impact of dynamic risk management using the Risk Barometer</a:t>
            </a:r>
          </a:p>
        </p:txBody>
      </p:sp>
      <p:sp>
        <p:nvSpPr>
          <p:cNvPr id="25" name="TextBox 11"/>
          <p:cNvSpPr txBox="1">
            <a:spLocks noChangeArrowheads="1"/>
          </p:cNvSpPr>
          <p:nvPr/>
        </p:nvSpPr>
        <p:spPr bwMode="auto">
          <a:xfrm>
            <a:off x="579115" y="1483010"/>
            <a:ext cx="4733925" cy="143827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200" b="0">
                <a:solidFill>
                  <a:schemeClr val="bg1">
                    <a:lumMod val="50000"/>
                  </a:schemeClr>
                </a:solidFill>
                <a:latin typeface="Calibri" panose="020F0502020204030204" pitchFamily="34" charset="0"/>
              </a:defRPr>
            </a:lvl1pPr>
          </a:lstStyle>
          <a:p>
            <a:pPr>
              <a:buBlip>
                <a:blip r:embed="rId2"/>
              </a:buBlip>
            </a:pPr>
            <a:r>
              <a:rPr lang="en-GB" altLang="en-US" dirty="0">
                <a:solidFill>
                  <a:schemeClr val="tx1"/>
                </a:solidFill>
              </a:rPr>
              <a:t>Objective is to achieve similar levels of returns, with a narrower dispersion of returns (reduced tail risk)</a:t>
            </a:r>
          </a:p>
          <a:p>
            <a:pPr>
              <a:buBlip>
                <a:blip r:embed="rId2"/>
              </a:buBlip>
            </a:pPr>
            <a:r>
              <a:rPr lang="en-GB" altLang="en-US" dirty="0">
                <a:solidFill>
                  <a:schemeClr val="tx1"/>
                </a:solidFill>
              </a:rPr>
              <a:t>Can enhanced risk-adjusted returns</a:t>
            </a:r>
          </a:p>
          <a:p>
            <a:pPr>
              <a:buBlip>
                <a:blip r:embed="rId2"/>
              </a:buBlip>
            </a:pPr>
            <a:r>
              <a:rPr lang="en-GB" altLang="en-US" dirty="0">
                <a:solidFill>
                  <a:schemeClr val="tx1"/>
                </a:solidFill>
              </a:rPr>
              <a:t>Can deliver a smoother investment journey whilst mitigating downside risk</a:t>
            </a:r>
          </a:p>
          <a:p>
            <a:pPr>
              <a:buBlip>
                <a:blip r:embed="rId2"/>
              </a:buBlip>
            </a:pPr>
            <a:r>
              <a:rPr lang="en-GB" altLang="en-US" dirty="0">
                <a:solidFill>
                  <a:schemeClr val="tx1"/>
                </a:solidFill>
              </a:rPr>
              <a:t>We evaluate impact using a theoretical 60/40 portfolio with and without the Risk Barometer</a:t>
            </a:r>
          </a:p>
        </p:txBody>
      </p:sp>
      <p:cxnSp>
        <p:nvCxnSpPr>
          <p:cNvPr id="29" name="Straight Arrow Connector 28"/>
          <p:cNvCxnSpPr/>
          <p:nvPr/>
        </p:nvCxnSpPr>
        <p:spPr>
          <a:xfrm flipV="1">
            <a:off x="8263032" y="2369708"/>
            <a:ext cx="0" cy="16560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14960" y="2369708"/>
            <a:ext cx="0" cy="16560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a:off x="6958432" y="2378417"/>
            <a:ext cx="0" cy="16560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911104" y="2369708"/>
            <a:ext cx="0" cy="16560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Calibri" panose="020F0502020204030204" pitchFamily="34" charset="0"/>
                <a:ea typeface="+mj-ea"/>
                <a:cs typeface="+mj-cs"/>
              </a:defRPr>
            </a:lvl1pPr>
          </a:lstStyle>
          <a:p>
            <a:r>
              <a:rPr lang="en-GB" dirty="0"/>
              <a:t>Risk Barometer Simulated Impact</a:t>
            </a:r>
          </a:p>
        </p:txBody>
      </p:sp>
      <p:pic>
        <p:nvPicPr>
          <p:cNvPr id="3" name="Picture 2">
            <a:extLst>
              <a:ext uri="{FF2B5EF4-FFF2-40B4-BE49-F238E27FC236}">
                <a16:creationId xmlns:a16="http://schemas.microsoft.com/office/drawing/2014/main" id="{536D25F2-C2EB-4F55-B22C-B0222655A09D}"/>
              </a:ext>
            </a:extLst>
          </p:cNvPr>
          <p:cNvPicPr>
            <a:picLocks noChangeAspect="1"/>
          </p:cNvPicPr>
          <p:nvPr/>
        </p:nvPicPr>
        <p:blipFill>
          <a:blip r:embed="rId3"/>
          <a:stretch>
            <a:fillRect/>
          </a:stretch>
        </p:blipFill>
        <p:spPr>
          <a:xfrm>
            <a:off x="5011586" y="2609600"/>
            <a:ext cx="4440094" cy="2942159"/>
          </a:xfrm>
          <a:prstGeom prst="rect">
            <a:avLst/>
          </a:prstGeom>
        </p:spPr>
      </p:pic>
      <p:pic>
        <p:nvPicPr>
          <p:cNvPr id="4" name="Picture 3">
            <a:extLst>
              <a:ext uri="{FF2B5EF4-FFF2-40B4-BE49-F238E27FC236}">
                <a16:creationId xmlns:a16="http://schemas.microsoft.com/office/drawing/2014/main" id="{262EBFB8-C148-488F-8BD8-8FD8C2E5C623}"/>
              </a:ext>
            </a:extLst>
          </p:cNvPr>
          <p:cNvPicPr>
            <a:picLocks noChangeAspect="1"/>
          </p:cNvPicPr>
          <p:nvPr/>
        </p:nvPicPr>
        <p:blipFill>
          <a:blip r:embed="rId4"/>
          <a:stretch>
            <a:fillRect/>
          </a:stretch>
        </p:blipFill>
        <p:spPr>
          <a:xfrm>
            <a:off x="378224" y="2852936"/>
            <a:ext cx="4316399" cy="3685977"/>
          </a:xfrm>
          <a:prstGeom prst="rect">
            <a:avLst/>
          </a:prstGeom>
        </p:spPr>
      </p:pic>
    </p:spTree>
    <p:extLst>
      <p:ext uri="{BB962C8B-B14F-4D97-AF65-F5344CB8AC3E}">
        <p14:creationId xmlns:p14="http://schemas.microsoft.com/office/powerpoint/2010/main" val="114399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900308-5DC0-436C-A392-0963C25C6526}" type="slidenum">
              <a:rPr lang="en-GB" smtClean="0"/>
              <a:pPr/>
              <a:t>13</a:t>
            </a:fld>
            <a:endParaRPr lang="en-GB" dirty="0"/>
          </a:p>
        </p:txBody>
      </p:sp>
      <p:sp>
        <p:nvSpPr>
          <p:cNvPr id="11" name="Title 1"/>
          <p:cNvSpPr>
            <a:spLocks noGrp="1"/>
          </p:cNvSpPr>
          <p:nvPr>
            <p:ph type="title"/>
          </p:nvPr>
        </p:nvSpPr>
        <p:spPr>
          <a:xfrm>
            <a:off x="2504728" y="4221088"/>
            <a:ext cx="6742113" cy="1944216"/>
          </a:xfrm>
        </p:spPr>
        <p:txBody>
          <a:bodyPr>
            <a:normAutofit fontScale="90000"/>
          </a:bodyPr>
          <a:lstStyle/>
          <a:p>
            <a:r>
              <a:rPr lang="en-GB" altLang="en-US" dirty="0">
                <a:solidFill>
                  <a:schemeClr val="bg1">
                    <a:lumMod val="50000"/>
                  </a:schemeClr>
                </a:solidFill>
              </a:rPr>
              <a:t>Market performance </a:t>
            </a:r>
            <a:br>
              <a:rPr lang="en-GB" altLang="en-US" dirty="0"/>
            </a:br>
            <a:r>
              <a:rPr lang="en-GB" altLang="en-US" dirty="0">
                <a:solidFill>
                  <a:schemeClr val="bg1">
                    <a:lumMod val="50000"/>
                  </a:schemeClr>
                </a:solidFill>
              </a:rPr>
              <a:t>Macro update</a:t>
            </a:r>
            <a:br>
              <a:rPr lang="en-GB" altLang="en-US" dirty="0">
                <a:solidFill>
                  <a:schemeClr val="bg1">
                    <a:lumMod val="50000"/>
                  </a:schemeClr>
                </a:solidFill>
              </a:rPr>
            </a:br>
            <a:r>
              <a:rPr lang="en-GB" altLang="en-US" dirty="0">
                <a:solidFill>
                  <a:schemeClr val="bg1">
                    <a:lumMod val="50000"/>
                  </a:schemeClr>
                </a:solidFill>
              </a:rPr>
              <a:t>ETF Flows </a:t>
            </a:r>
            <a:br>
              <a:rPr lang="en-GB" altLang="en-US" dirty="0">
                <a:solidFill>
                  <a:schemeClr val="bg1">
                    <a:lumMod val="50000"/>
                  </a:schemeClr>
                </a:solidFill>
              </a:rPr>
            </a:br>
            <a:r>
              <a:rPr lang="en-GB" altLang="en-US" dirty="0">
                <a:solidFill>
                  <a:schemeClr val="bg1">
                    <a:lumMod val="50000"/>
                  </a:schemeClr>
                </a:solidFill>
              </a:rPr>
              <a:t>Risk barometer</a:t>
            </a:r>
            <a:br>
              <a:rPr lang="en-GB" altLang="en-US" dirty="0">
                <a:solidFill>
                  <a:schemeClr val="bg1">
                    <a:lumMod val="50000"/>
                  </a:schemeClr>
                </a:solidFill>
              </a:rPr>
            </a:br>
            <a:r>
              <a:rPr lang="en-GB" altLang="en-US" dirty="0"/>
              <a:t>Portfolio performance</a:t>
            </a:r>
            <a:br>
              <a:rPr lang="en-GB" altLang="en-US" dirty="0"/>
            </a:br>
            <a:r>
              <a:rPr lang="en-GB" altLang="en-US" dirty="0">
                <a:solidFill>
                  <a:schemeClr val="bg1">
                    <a:lumMod val="50000"/>
                  </a:schemeClr>
                </a:solidFill>
              </a:rPr>
              <a:t>Outcome charts</a:t>
            </a:r>
            <a:br>
              <a:rPr lang="en-GB" altLang="en-US" dirty="0">
                <a:solidFill>
                  <a:schemeClr val="bg1">
                    <a:lumMod val="50000"/>
                  </a:schemeClr>
                </a:solidFill>
              </a:rPr>
            </a:br>
            <a:endParaRPr lang="en-GB" altLang="en-US" dirty="0">
              <a:solidFill>
                <a:schemeClr val="bg1">
                  <a:lumMod val="50000"/>
                </a:schemeClr>
              </a:solidFill>
            </a:endParaRPr>
          </a:p>
        </p:txBody>
      </p:sp>
    </p:spTree>
    <p:extLst>
      <p:ext uri="{BB962C8B-B14F-4D97-AF65-F5344CB8AC3E}">
        <p14:creationId xmlns:p14="http://schemas.microsoft.com/office/powerpoint/2010/main" val="411109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62074"/>
          </a:xfrm>
        </p:spPr>
        <p:txBody>
          <a:bodyPr/>
          <a:lstStyle/>
          <a:p>
            <a:r>
              <a:rPr lang="en-GB" dirty="0"/>
              <a:t>Select and Select ESG performance table</a:t>
            </a:r>
          </a:p>
        </p:txBody>
      </p:sp>
      <p:sp>
        <p:nvSpPr>
          <p:cNvPr id="3" name="Slide Number Placeholder 2"/>
          <p:cNvSpPr>
            <a:spLocks noGrp="1"/>
          </p:cNvSpPr>
          <p:nvPr>
            <p:ph type="sldNum" sz="quarter" idx="12"/>
          </p:nvPr>
        </p:nvSpPr>
        <p:spPr/>
        <p:txBody>
          <a:bodyPr/>
          <a:lstStyle/>
          <a:p>
            <a:fld id="{E1900308-5DC0-436C-A392-0963C25C6526}" type="slidenum">
              <a:rPr lang="en-GB" smtClean="0"/>
              <a:pPr/>
              <a:t>14</a:t>
            </a:fld>
            <a:endParaRPr lang="en-GB" dirty="0"/>
          </a:p>
        </p:txBody>
      </p:sp>
      <p:sp>
        <p:nvSpPr>
          <p:cNvPr id="6" name="TextBox 5"/>
          <p:cNvSpPr txBox="1"/>
          <p:nvPr/>
        </p:nvSpPr>
        <p:spPr>
          <a:xfrm>
            <a:off x="495300" y="6400413"/>
            <a:ext cx="8928992" cy="276999"/>
          </a:xfrm>
          <a:prstGeom prst="rect">
            <a:avLst/>
          </a:prstGeom>
          <a:noFill/>
        </p:spPr>
        <p:txBody>
          <a:bodyPr wrap="square" rtlCol="0">
            <a:spAutoFit/>
          </a:bodyPr>
          <a:lstStyle/>
          <a:p>
            <a:r>
              <a:rPr lang="en-GB" sz="1200" dirty="0">
                <a:solidFill>
                  <a:schemeClr val="bg1">
                    <a:lumMod val="50000"/>
                  </a:schemeClr>
                </a:solidFill>
                <a:latin typeface="Calibri" panose="020F0502020204030204" pitchFamily="34" charset="0"/>
                <a:cs typeface="Calibri" panose="020F0502020204030204" pitchFamily="34" charset="0"/>
              </a:rPr>
              <a:t>As of 30 June 2021</a:t>
            </a:r>
          </a:p>
        </p:txBody>
      </p:sp>
      <p:pic>
        <p:nvPicPr>
          <p:cNvPr id="4" name="Picture 3">
            <a:extLst>
              <a:ext uri="{FF2B5EF4-FFF2-40B4-BE49-F238E27FC236}">
                <a16:creationId xmlns:a16="http://schemas.microsoft.com/office/drawing/2014/main" id="{81E0E6DD-C064-4D74-BDC7-81E56BF8E893}"/>
              </a:ext>
            </a:extLst>
          </p:cNvPr>
          <p:cNvPicPr>
            <a:picLocks noChangeAspect="1"/>
          </p:cNvPicPr>
          <p:nvPr/>
        </p:nvPicPr>
        <p:blipFill>
          <a:blip r:embed="rId3"/>
          <a:stretch>
            <a:fillRect/>
          </a:stretch>
        </p:blipFill>
        <p:spPr>
          <a:xfrm>
            <a:off x="771525" y="1294259"/>
            <a:ext cx="8362950" cy="1990725"/>
          </a:xfrm>
          <a:prstGeom prst="rect">
            <a:avLst/>
          </a:prstGeom>
        </p:spPr>
      </p:pic>
      <p:pic>
        <p:nvPicPr>
          <p:cNvPr id="7" name="Picture 6">
            <a:extLst>
              <a:ext uri="{FF2B5EF4-FFF2-40B4-BE49-F238E27FC236}">
                <a16:creationId xmlns:a16="http://schemas.microsoft.com/office/drawing/2014/main" id="{23CB4812-83C5-4196-85A7-ED56D8CC6E21}"/>
              </a:ext>
            </a:extLst>
          </p:cNvPr>
          <p:cNvPicPr>
            <a:picLocks noChangeAspect="1"/>
          </p:cNvPicPr>
          <p:nvPr/>
        </p:nvPicPr>
        <p:blipFill>
          <a:blip r:embed="rId4"/>
          <a:stretch>
            <a:fillRect/>
          </a:stretch>
        </p:blipFill>
        <p:spPr>
          <a:xfrm>
            <a:off x="771525" y="3861048"/>
            <a:ext cx="8362950" cy="1924050"/>
          </a:xfrm>
          <a:prstGeom prst="rect">
            <a:avLst/>
          </a:prstGeom>
        </p:spPr>
      </p:pic>
    </p:spTree>
    <p:extLst>
      <p:ext uri="{BB962C8B-B14F-4D97-AF65-F5344CB8AC3E}">
        <p14:creationId xmlns:p14="http://schemas.microsoft.com/office/powerpoint/2010/main" val="413523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4082"/>
          </a:xfrm>
        </p:spPr>
        <p:txBody>
          <a:bodyPr/>
          <a:lstStyle/>
          <a:p>
            <a:r>
              <a:rPr lang="en-GB" dirty="0"/>
              <a:t>Retirement Income performance table</a:t>
            </a:r>
          </a:p>
        </p:txBody>
      </p:sp>
      <p:sp>
        <p:nvSpPr>
          <p:cNvPr id="3" name="Slide Number Placeholder 2"/>
          <p:cNvSpPr>
            <a:spLocks noGrp="1"/>
          </p:cNvSpPr>
          <p:nvPr>
            <p:ph type="sldNum" sz="quarter" idx="12"/>
          </p:nvPr>
        </p:nvSpPr>
        <p:spPr/>
        <p:txBody>
          <a:bodyPr/>
          <a:lstStyle/>
          <a:p>
            <a:fld id="{E1900308-5DC0-436C-A392-0963C25C6526}" type="slidenum">
              <a:rPr lang="en-GB" smtClean="0"/>
              <a:pPr/>
              <a:t>15</a:t>
            </a:fld>
            <a:endParaRPr lang="en-GB" dirty="0"/>
          </a:p>
        </p:txBody>
      </p:sp>
      <p:sp>
        <p:nvSpPr>
          <p:cNvPr id="7" name="TextBox 6"/>
          <p:cNvSpPr txBox="1"/>
          <p:nvPr/>
        </p:nvSpPr>
        <p:spPr>
          <a:xfrm>
            <a:off x="462584" y="6578175"/>
            <a:ext cx="8928992" cy="276999"/>
          </a:xfrm>
          <a:prstGeom prst="rect">
            <a:avLst/>
          </a:prstGeom>
          <a:noFill/>
        </p:spPr>
        <p:txBody>
          <a:bodyPr wrap="square" rtlCol="0">
            <a:spAutoFit/>
          </a:bodyPr>
          <a:lstStyle/>
          <a:p>
            <a:r>
              <a:rPr lang="en-GB" sz="1200" dirty="0">
                <a:solidFill>
                  <a:schemeClr val="bg1">
                    <a:lumMod val="50000"/>
                  </a:schemeClr>
                </a:solidFill>
                <a:latin typeface="Calibri" panose="020F0502020204030204" pitchFamily="34" charset="0"/>
                <a:cs typeface="Calibri" panose="020F0502020204030204" pitchFamily="34" charset="0"/>
              </a:rPr>
              <a:t>As of 30 June 2021</a:t>
            </a:r>
          </a:p>
        </p:txBody>
      </p:sp>
      <p:pic>
        <p:nvPicPr>
          <p:cNvPr id="4" name="Picture 3">
            <a:extLst>
              <a:ext uri="{FF2B5EF4-FFF2-40B4-BE49-F238E27FC236}">
                <a16:creationId xmlns:a16="http://schemas.microsoft.com/office/drawing/2014/main" id="{68AC27C5-C29E-463F-A483-D5275FF4C8E2}"/>
              </a:ext>
            </a:extLst>
          </p:cNvPr>
          <p:cNvPicPr>
            <a:picLocks noChangeAspect="1"/>
          </p:cNvPicPr>
          <p:nvPr/>
        </p:nvPicPr>
        <p:blipFill>
          <a:blip r:embed="rId3"/>
          <a:stretch>
            <a:fillRect/>
          </a:stretch>
        </p:blipFill>
        <p:spPr>
          <a:xfrm>
            <a:off x="771525" y="1340768"/>
            <a:ext cx="8362950" cy="4991100"/>
          </a:xfrm>
          <a:prstGeom prst="rect">
            <a:avLst/>
          </a:prstGeom>
        </p:spPr>
      </p:pic>
    </p:spTree>
    <p:extLst>
      <p:ext uri="{BB962C8B-B14F-4D97-AF65-F5344CB8AC3E}">
        <p14:creationId xmlns:p14="http://schemas.microsoft.com/office/powerpoint/2010/main" val="144978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634082"/>
          </a:xfrm>
        </p:spPr>
        <p:txBody>
          <a:bodyPr/>
          <a:lstStyle/>
          <a:p>
            <a:r>
              <a:rPr lang="en-GB" dirty="0"/>
              <a:t>Volatility Focus performance table</a:t>
            </a:r>
          </a:p>
        </p:txBody>
      </p:sp>
      <p:sp>
        <p:nvSpPr>
          <p:cNvPr id="3" name="Slide Number Placeholder 2"/>
          <p:cNvSpPr>
            <a:spLocks noGrp="1"/>
          </p:cNvSpPr>
          <p:nvPr>
            <p:ph type="sldNum" sz="quarter" idx="12"/>
          </p:nvPr>
        </p:nvSpPr>
        <p:spPr/>
        <p:txBody>
          <a:bodyPr/>
          <a:lstStyle/>
          <a:p>
            <a:fld id="{E1900308-5DC0-436C-A392-0963C25C6526}" type="slidenum">
              <a:rPr lang="en-GB" smtClean="0"/>
              <a:pPr/>
              <a:t>16</a:t>
            </a:fld>
            <a:endParaRPr lang="en-GB" dirty="0"/>
          </a:p>
        </p:txBody>
      </p:sp>
      <p:sp>
        <p:nvSpPr>
          <p:cNvPr id="8" name="TextBox 7"/>
          <p:cNvSpPr txBox="1"/>
          <p:nvPr/>
        </p:nvSpPr>
        <p:spPr>
          <a:xfrm>
            <a:off x="495300" y="6400413"/>
            <a:ext cx="8928992" cy="276999"/>
          </a:xfrm>
          <a:prstGeom prst="rect">
            <a:avLst/>
          </a:prstGeom>
          <a:noFill/>
        </p:spPr>
        <p:txBody>
          <a:bodyPr wrap="square" rtlCol="0">
            <a:spAutoFit/>
          </a:bodyPr>
          <a:lstStyle/>
          <a:p>
            <a:r>
              <a:rPr lang="en-GB" sz="1200" dirty="0">
                <a:solidFill>
                  <a:schemeClr val="bg1">
                    <a:lumMod val="50000"/>
                  </a:schemeClr>
                </a:solidFill>
                <a:latin typeface="Calibri" panose="020F0502020204030204" pitchFamily="34" charset="0"/>
                <a:cs typeface="Calibri" panose="020F0502020204030204" pitchFamily="34" charset="0"/>
              </a:rPr>
              <a:t>As of 30 June 2021</a:t>
            </a:r>
          </a:p>
        </p:txBody>
      </p:sp>
      <p:pic>
        <p:nvPicPr>
          <p:cNvPr id="4" name="Picture 3">
            <a:extLst>
              <a:ext uri="{FF2B5EF4-FFF2-40B4-BE49-F238E27FC236}">
                <a16:creationId xmlns:a16="http://schemas.microsoft.com/office/drawing/2014/main" id="{D245780C-452F-446E-B534-91FC5912E832}"/>
              </a:ext>
            </a:extLst>
          </p:cNvPr>
          <p:cNvPicPr>
            <a:picLocks noChangeAspect="1"/>
          </p:cNvPicPr>
          <p:nvPr/>
        </p:nvPicPr>
        <p:blipFill>
          <a:blip r:embed="rId3"/>
          <a:stretch>
            <a:fillRect/>
          </a:stretch>
        </p:blipFill>
        <p:spPr>
          <a:xfrm>
            <a:off x="771525" y="1988840"/>
            <a:ext cx="8362950" cy="3162300"/>
          </a:xfrm>
          <a:prstGeom prst="rect">
            <a:avLst/>
          </a:prstGeom>
        </p:spPr>
      </p:pic>
    </p:spTree>
    <p:extLst>
      <p:ext uri="{BB962C8B-B14F-4D97-AF65-F5344CB8AC3E}">
        <p14:creationId xmlns:p14="http://schemas.microsoft.com/office/powerpoint/2010/main" val="313767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Enhanced Equity performance table</a:t>
            </a:r>
          </a:p>
        </p:txBody>
      </p:sp>
      <p:sp>
        <p:nvSpPr>
          <p:cNvPr id="3" name="Slide Number Placeholder 2"/>
          <p:cNvSpPr>
            <a:spLocks noGrp="1"/>
          </p:cNvSpPr>
          <p:nvPr>
            <p:ph type="sldNum" sz="quarter" idx="12"/>
          </p:nvPr>
        </p:nvSpPr>
        <p:spPr/>
        <p:txBody>
          <a:bodyPr/>
          <a:lstStyle/>
          <a:p>
            <a:fld id="{E1900308-5DC0-436C-A392-0963C25C6526}" type="slidenum">
              <a:rPr lang="en-GB" smtClean="0"/>
              <a:pPr/>
              <a:t>17</a:t>
            </a:fld>
            <a:endParaRPr lang="en-GB" dirty="0"/>
          </a:p>
        </p:txBody>
      </p:sp>
      <p:sp>
        <p:nvSpPr>
          <p:cNvPr id="7" name="TextBox 6"/>
          <p:cNvSpPr txBox="1"/>
          <p:nvPr/>
        </p:nvSpPr>
        <p:spPr>
          <a:xfrm>
            <a:off x="495300" y="6400413"/>
            <a:ext cx="8928992" cy="276999"/>
          </a:xfrm>
          <a:prstGeom prst="rect">
            <a:avLst/>
          </a:prstGeom>
          <a:noFill/>
        </p:spPr>
        <p:txBody>
          <a:bodyPr wrap="square" rtlCol="0">
            <a:spAutoFit/>
          </a:bodyPr>
          <a:lstStyle/>
          <a:p>
            <a:r>
              <a:rPr lang="en-GB" sz="1200" dirty="0">
                <a:solidFill>
                  <a:schemeClr val="bg1">
                    <a:lumMod val="50000"/>
                  </a:schemeClr>
                </a:solidFill>
                <a:latin typeface="Calibri" panose="020F0502020204030204" pitchFamily="34" charset="0"/>
                <a:cs typeface="Calibri" panose="020F0502020204030204" pitchFamily="34" charset="0"/>
              </a:rPr>
              <a:t>As of 30 June 2021</a:t>
            </a:r>
          </a:p>
        </p:txBody>
      </p:sp>
      <p:pic>
        <p:nvPicPr>
          <p:cNvPr id="5" name="Picture 4">
            <a:extLst>
              <a:ext uri="{FF2B5EF4-FFF2-40B4-BE49-F238E27FC236}">
                <a16:creationId xmlns:a16="http://schemas.microsoft.com/office/drawing/2014/main" id="{70B92433-1F6E-4C38-8BD3-B72F80F5176B}"/>
              </a:ext>
            </a:extLst>
          </p:cNvPr>
          <p:cNvPicPr>
            <a:picLocks noChangeAspect="1"/>
          </p:cNvPicPr>
          <p:nvPr/>
        </p:nvPicPr>
        <p:blipFill>
          <a:blip r:embed="rId3"/>
          <a:stretch>
            <a:fillRect/>
          </a:stretch>
        </p:blipFill>
        <p:spPr>
          <a:xfrm>
            <a:off x="771525" y="2819400"/>
            <a:ext cx="8362950" cy="1219200"/>
          </a:xfrm>
          <a:prstGeom prst="rect">
            <a:avLst/>
          </a:prstGeom>
        </p:spPr>
      </p:pic>
    </p:spTree>
    <p:extLst>
      <p:ext uri="{BB962C8B-B14F-4D97-AF65-F5344CB8AC3E}">
        <p14:creationId xmlns:p14="http://schemas.microsoft.com/office/powerpoint/2010/main" val="303776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900308-5DC0-436C-A392-0963C25C6526}" type="slidenum">
              <a:rPr lang="en-GB" smtClean="0"/>
              <a:pPr/>
              <a:t>18</a:t>
            </a:fld>
            <a:endParaRPr lang="en-GB" dirty="0"/>
          </a:p>
        </p:txBody>
      </p:sp>
      <p:sp>
        <p:nvSpPr>
          <p:cNvPr id="11" name="Title 1"/>
          <p:cNvSpPr>
            <a:spLocks noGrp="1"/>
          </p:cNvSpPr>
          <p:nvPr>
            <p:ph type="title"/>
          </p:nvPr>
        </p:nvSpPr>
        <p:spPr>
          <a:xfrm>
            <a:off x="2504728" y="4221088"/>
            <a:ext cx="6742113" cy="1944216"/>
          </a:xfrm>
        </p:spPr>
        <p:txBody>
          <a:bodyPr>
            <a:normAutofit fontScale="90000"/>
          </a:bodyPr>
          <a:lstStyle/>
          <a:p>
            <a:r>
              <a:rPr lang="en-GB" altLang="en-US" dirty="0">
                <a:solidFill>
                  <a:schemeClr val="bg1">
                    <a:lumMod val="50000"/>
                  </a:schemeClr>
                </a:solidFill>
              </a:rPr>
              <a:t>Market performance </a:t>
            </a:r>
            <a:br>
              <a:rPr lang="en-GB" altLang="en-US" dirty="0"/>
            </a:br>
            <a:r>
              <a:rPr lang="en-GB" altLang="en-US" dirty="0">
                <a:solidFill>
                  <a:schemeClr val="bg1">
                    <a:lumMod val="50000"/>
                  </a:schemeClr>
                </a:solidFill>
              </a:rPr>
              <a:t>Macro update</a:t>
            </a:r>
            <a:br>
              <a:rPr lang="en-GB" altLang="en-US" dirty="0">
                <a:solidFill>
                  <a:schemeClr val="bg1">
                    <a:lumMod val="50000"/>
                  </a:schemeClr>
                </a:solidFill>
              </a:rPr>
            </a:br>
            <a:r>
              <a:rPr lang="en-GB" altLang="en-US" dirty="0">
                <a:solidFill>
                  <a:schemeClr val="bg1">
                    <a:lumMod val="50000"/>
                  </a:schemeClr>
                </a:solidFill>
              </a:rPr>
              <a:t>ETF Flows </a:t>
            </a:r>
            <a:br>
              <a:rPr lang="en-GB" altLang="en-US" dirty="0">
                <a:solidFill>
                  <a:schemeClr val="bg1">
                    <a:lumMod val="50000"/>
                  </a:schemeClr>
                </a:solidFill>
              </a:rPr>
            </a:br>
            <a:r>
              <a:rPr lang="en-GB" altLang="en-US" dirty="0">
                <a:solidFill>
                  <a:schemeClr val="bg1">
                    <a:lumMod val="50000"/>
                  </a:schemeClr>
                </a:solidFill>
              </a:rPr>
              <a:t>Risk barometer</a:t>
            </a:r>
            <a:br>
              <a:rPr lang="en-GB" altLang="en-US" dirty="0">
                <a:solidFill>
                  <a:schemeClr val="bg1">
                    <a:lumMod val="50000"/>
                  </a:schemeClr>
                </a:solidFill>
              </a:rPr>
            </a:br>
            <a:r>
              <a:rPr lang="en-GB" altLang="en-US" dirty="0">
                <a:solidFill>
                  <a:schemeClr val="bg1">
                    <a:lumMod val="50000"/>
                  </a:schemeClr>
                </a:solidFill>
              </a:rPr>
              <a:t>Portfolio performance</a:t>
            </a:r>
            <a:br>
              <a:rPr lang="en-GB" altLang="en-US" dirty="0">
                <a:solidFill>
                  <a:schemeClr val="bg1">
                    <a:lumMod val="50000"/>
                  </a:schemeClr>
                </a:solidFill>
              </a:rPr>
            </a:br>
            <a:r>
              <a:rPr lang="en-GB" altLang="en-US" dirty="0"/>
              <a:t>Outcome charts</a:t>
            </a:r>
            <a:br>
              <a:rPr lang="en-GB" altLang="en-US" dirty="0"/>
            </a:br>
            <a:endParaRPr lang="en-GB" altLang="en-US" dirty="0"/>
          </a:p>
        </p:txBody>
      </p:sp>
    </p:spTree>
    <p:extLst>
      <p:ext uri="{BB962C8B-B14F-4D97-AF65-F5344CB8AC3E}">
        <p14:creationId xmlns:p14="http://schemas.microsoft.com/office/powerpoint/2010/main" val="196894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4488" y="1211173"/>
            <a:ext cx="8352928" cy="307777"/>
          </a:xfrm>
          <a:prstGeom prst="rect">
            <a:avLst/>
          </a:prstGeom>
          <a:noFill/>
        </p:spPr>
        <p:txBody>
          <a:bodyPr wrap="square" rtlCol="0">
            <a:spAutoFit/>
          </a:bodyPr>
          <a:lstStyle>
            <a:defPPr>
              <a:defRPr lang="en-US"/>
            </a:defPPr>
            <a:lvl1pPr>
              <a:defRPr sz="1400" b="1">
                <a:solidFill>
                  <a:schemeClr val="bg1">
                    <a:lumMod val="50000"/>
                  </a:schemeClr>
                </a:solidFill>
                <a:latin typeface="Calibri" panose="020F0502020204030204" pitchFamily="34" charset="0"/>
              </a:defRPr>
            </a:lvl1pPr>
          </a:lstStyle>
          <a:p>
            <a:r>
              <a:rPr lang="en-GB" dirty="0">
                <a:solidFill>
                  <a:schemeClr val="bg1">
                    <a:lumMod val="50000"/>
                  </a:schemeClr>
                </a:solidFill>
                <a:latin typeface="Calibri" panose="020F0502020204030204" pitchFamily="34" charset="0"/>
              </a:rPr>
              <a:t>Outcome (cumulative return) analysis as of </a:t>
            </a:r>
            <a:r>
              <a:rPr lang="en-GB" dirty="0"/>
              <a:t>30 June 2021</a:t>
            </a:r>
            <a:endParaRPr lang="en-GB" dirty="0">
              <a:solidFill>
                <a:schemeClr val="bg1">
                  <a:lumMod val="50000"/>
                </a:schemeClr>
              </a:solidFill>
              <a:latin typeface="Calibri" panose="020F0502020204030204" pitchFamily="34" charset="0"/>
            </a:endParaRPr>
          </a:p>
        </p:txBody>
      </p:sp>
      <p:sp>
        <p:nvSpPr>
          <p:cNvPr id="9"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19</a:t>
            </a:fld>
            <a:endParaRPr lang="en-GB" altLang="en-US" dirty="0">
              <a:solidFill>
                <a:schemeClr val="bg1">
                  <a:lumMod val="65000"/>
                </a:schemeClr>
              </a:solidFill>
              <a:latin typeface="Calibri" pitchFamily="34" charset="0"/>
            </a:endParaRPr>
          </a:p>
        </p:txBody>
      </p:sp>
      <p:sp>
        <p:nvSpPr>
          <p:cNvPr id="10"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defPPr>
              <a:defRPr lang="en-US"/>
            </a:defPPr>
            <a:lvl1pPr algn="r">
              <a:spcBef>
                <a:spcPct val="0"/>
              </a:spcBef>
              <a:buNone/>
              <a:defRPr sz="2400">
                <a:latin typeface="Calibri" panose="020F0502020204030204" pitchFamily="34" charset="0"/>
                <a:ea typeface="+mj-ea"/>
                <a:cs typeface="+mj-cs"/>
              </a:defRPr>
            </a:lvl1pPr>
          </a:lstStyle>
          <a:p>
            <a:r>
              <a:rPr lang="en-GB" dirty="0"/>
              <a:t>Select and Select ESG: outcome chart</a:t>
            </a:r>
          </a:p>
        </p:txBody>
      </p:sp>
      <p:sp>
        <p:nvSpPr>
          <p:cNvPr id="11" name="TextBox 10">
            <a:extLst>
              <a:ext uri="{FF2B5EF4-FFF2-40B4-BE49-F238E27FC236}">
                <a16:creationId xmlns:a16="http://schemas.microsoft.com/office/drawing/2014/main" id="{0FC4ADE7-2150-4F68-B0D7-327CB4E09CF4}"/>
              </a:ext>
            </a:extLst>
          </p:cNvPr>
          <p:cNvSpPr txBox="1"/>
          <p:nvPr/>
        </p:nvSpPr>
        <p:spPr>
          <a:xfrm>
            <a:off x="776536" y="5805264"/>
            <a:ext cx="8568952" cy="938719"/>
          </a:xfrm>
          <a:prstGeom prst="rect">
            <a:avLst/>
          </a:prstGeom>
          <a:noFill/>
        </p:spPr>
        <p:txBody>
          <a:bodyPr wrap="square" rtlCol="0">
            <a:spAutoFit/>
          </a:bodyPr>
          <a:lstStyle/>
          <a:p>
            <a:r>
              <a:rPr lang="en-GB" sz="1100" i="1" dirty="0">
                <a:latin typeface="Calibri" panose="020F0502020204030204" pitchFamily="34" charset="0"/>
              </a:rPr>
              <a:t>For illustration only.</a:t>
            </a:r>
          </a:p>
          <a:p>
            <a:r>
              <a:rPr lang="en-GB" sz="1100" i="1" dirty="0">
                <a:latin typeface="Calibri" panose="020F0502020204030204" pitchFamily="34" charset="0"/>
              </a:rPr>
              <a:t>Returns based on Total return, assuming income is re-invested immediately and rebalanced on due dates.</a:t>
            </a:r>
          </a:p>
          <a:p>
            <a:r>
              <a:rPr lang="en-GB" sz="1100" i="1" dirty="0">
                <a:latin typeface="Calibri" panose="020F0502020204030204" pitchFamily="34" charset="0"/>
              </a:rPr>
              <a:t>Available CPI data has been used as a comparator for real returns. CPI data for May 2021 is currently unavailable and not shown.</a:t>
            </a:r>
          </a:p>
          <a:p>
            <a:r>
              <a:rPr lang="en-GB" sz="1100" b="1" i="1" dirty="0">
                <a:latin typeface="Calibri" panose="020F0502020204030204" pitchFamily="34" charset="0"/>
              </a:rPr>
              <a:t>The cumulative returns are calculated based on the period from the inception date of the Select portfolios (31-Oct-2016). The performance figures for Select ESG portfolios include simulated data before the inception date of the Select ESG portfolios (31-Mar-2020)</a:t>
            </a:r>
            <a:endParaRPr lang="en-GB" sz="1100" i="1" dirty="0">
              <a:latin typeface="Calibri" panose="020F0502020204030204" pitchFamily="34" charset="0"/>
            </a:endParaRPr>
          </a:p>
        </p:txBody>
      </p:sp>
      <p:pic>
        <p:nvPicPr>
          <p:cNvPr id="4" name="Picture 3">
            <a:extLst>
              <a:ext uri="{FF2B5EF4-FFF2-40B4-BE49-F238E27FC236}">
                <a16:creationId xmlns:a16="http://schemas.microsoft.com/office/drawing/2014/main" id="{8023227E-6F16-4C14-9D36-360F3C30EE52}"/>
              </a:ext>
            </a:extLst>
          </p:cNvPr>
          <p:cNvPicPr>
            <a:picLocks noChangeAspect="1"/>
          </p:cNvPicPr>
          <p:nvPr/>
        </p:nvPicPr>
        <p:blipFill>
          <a:blip r:embed="rId2"/>
          <a:stretch>
            <a:fillRect/>
          </a:stretch>
        </p:blipFill>
        <p:spPr>
          <a:xfrm>
            <a:off x="1356048" y="1538844"/>
            <a:ext cx="7193903" cy="4194412"/>
          </a:xfrm>
          <a:prstGeom prst="rect">
            <a:avLst/>
          </a:prstGeom>
        </p:spPr>
      </p:pic>
    </p:spTree>
    <p:extLst>
      <p:ext uri="{BB962C8B-B14F-4D97-AF65-F5344CB8AC3E}">
        <p14:creationId xmlns:p14="http://schemas.microsoft.com/office/powerpoint/2010/main" val="401293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900308-5DC0-436C-A392-0963C25C6526}" type="slidenum">
              <a:rPr lang="en-GB" smtClean="0"/>
              <a:pPr/>
              <a:t>2</a:t>
            </a:fld>
            <a:endParaRPr lang="en-GB" dirty="0"/>
          </a:p>
        </p:txBody>
      </p:sp>
      <p:sp>
        <p:nvSpPr>
          <p:cNvPr id="11" name="Title 1"/>
          <p:cNvSpPr>
            <a:spLocks noGrp="1"/>
          </p:cNvSpPr>
          <p:nvPr>
            <p:ph type="title"/>
          </p:nvPr>
        </p:nvSpPr>
        <p:spPr>
          <a:xfrm>
            <a:off x="2504728" y="4221088"/>
            <a:ext cx="6742113" cy="1944216"/>
          </a:xfrm>
        </p:spPr>
        <p:txBody>
          <a:bodyPr>
            <a:normAutofit fontScale="90000"/>
          </a:bodyPr>
          <a:lstStyle/>
          <a:p>
            <a:r>
              <a:rPr lang="en-GB" altLang="en-US" dirty="0"/>
              <a:t>Market performance </a:t>
            </a:r>
            <a:br>
              <a:rPr lang="en-GB" altLang="en-US" dirty="0"/>
            </a:br>
            <a:r>
              <a:rPr lang="en-GB" altLang="en-US" dirty="0">
                <a:solidFill>
                  <a:schemeClr val="bg1">
                    <a:lumMod val="50000"/>
                  </a:schemeClr>
                </a:solidFill>
              </a:rPr>
              <a:t>Macro update</a:t>
            </a:r>
            <a:br>
              <a:rPr lang="en-GB" altLang="en-US" dirty="0"/>
            </a:br>
            <a:r>
              <a:rPr lang="en-GB" altLang="en-US" dirty="0">
                <a:solidFill>
                  <a:schemeClr val="bg1">
                    <a:lumMod val="50000"/>
                  </a:schemeClr>
                </a:solidFill>
              </a:rPr>
              <a:t>Risk barometer</a:t>
            </a:r>
            <a:br>
              <a:rPr lang="en-GB" altLang="en-US" dirty="0">
                <a:solidFill>
                  <a:schemeClr val="bg1">
                    <a:lumMod val="50000"/>
                  </a:schemeClr>
                </a:solidFill>
              </a:rPr>
            </a:br>
            <a:r>
              <a:rPr lang="en-GB" altLang="en-US" dirty="0">
                <a:solidFill>
                  <a:schemeClr val="bg1">
                    <a:lumMod val="50000"/>
                  </a:schemeClr>
                </a:solidFill>
              </a:rPr>
              <a:t>Portfolio performance</a:t>
            </a:r>
            <a:br>
              <a:rPr lang="en-GB" altLang="en-US" dirty="0">
                <a:solidFill>
                  <a:schemeClr val="bg1">
                    <a:lumMod val="50000"/>
                  </a:schemeClr>
                </a:solidFill>
              </a:rPr>
            </a:br>
            <a:r>
              <a:rPr lang="en-GB" altLang="en-US" dirty="0">
                <a:solidFill>
                  <a:schemeClr val="bg1">
                    <a:lumMod val="50000"/>
                  </a:schemeClr>
                </a:solidFill>
              </a:rPr>
              <a:t>Outcome charts</a:t>
            </a:r>
            <a:br>
              <a:rPr lang="en-GB" altLang="en-US" dirty="0">
                <a:solidFill>
                  <a:schemeClr val="bg1">
                    <a:lumMod val="50000"/>
                  </a:schemeClr>
                </a:solidFill>
              </a:rPr>
            </a:br>
            <a:endParaRPr lang="en-GB" altLang="en-US" dirty="0">
              <a:solidFill>
                <a:schemeClr val="bg1">
                  <a:lumMod val="50000"/>
                </a:schemeClr>
              </a:solidFill>
            </a:endParaRPr>
          </a:p>
        </p:txBody>
      </p:sp>
    </p:spTree>
    <p:extLst>
      <p:ext uri="{BB962C8B-B14F-4D97-AF65-F5344CB8AC3E}">
        <p14:creationId xmlns:p14="http://schemas.microsoft.com/office/powerpoint/2010/main" val="149089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4488" y="1052736"/>
            <a:ext cx="8352928" cy="307777"/>
          </a:xfrm>
          <a:prstGeom prst="rect">
            <a:avLst/>
          </a:prstGeom>
          <a:noFill/>
        </p:spPr>
        <p:txBody>
          <a:bodyPr wrap="square" rtlCol="0">
            <a:spAutoFit/>
          </a:bodyPr>
          <a:lstStyle>
            <a:defPPr>
              <a:defRPr lang="en-US"/>
            </a:defPPr>
            <a:lvl1pPr>
              <a:defRPr sz="1400" b="1">
                <a:solidFill>
                  <a:schemeClr val="bg1">
                    <a:lumMod val="50000"/>
                  </a:schemeClr>
                </a:solidFill>
                <a:latin typeface="Calibri" panose="020F0502020204030204" pitchFamily="34" charset="0"/>
              </a:defRPr>
            </a:lvl1pPr>
          </a:lstStyle>
          <a:p>
            <a:r>
              <a:rPr lang="en-GB" dirty="0"/>
              <a:t>Outcome (risk-return) analysis as of 30 June 2021</a:t>
            </a:r>
          </a:p>
        </p:txBody>
      </p:sp>
      <p:sp>
        <p:nvSpPr>
          <p:cNvPr id="9"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20</a:t>
            </a:fld>
            <a:endParaRPr lang="en-GB" altLang="en-US" dirty="0">
              <a:solidFill>
                <a:schemeClr val="bg1">
                  <a:lumMod val="65000"/>
                </a:schemeClr>
              </a:solidFill>
              <a:latin typeface="Calibri" pitchFamily="34" charset="0"/>
            </a:endParaRPr>
          </a:p>
        </p:txBody>
      </p:sp>
      <p:sp>
        <p:nvSpPr>
          <p:cNvPr id="11"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defPPr>
              <a:defRPr lang="en-US"/>
            </a:defPPr>
            <a:lvl1pPr algn="r">
              <a:spcBef>
                <a:spcPct val="0"/>
              </a:spcBef>
              <a:buNone/>
              <a:defRPr sz="2400">
                <a:latin typeface="Calibri" panose="020F0502020204030204" pitchFamily="34" charset="0"/>
                <a:ea typeface="+mj-ea"/>
                <a:cs typeface="+mj-cs"/>
              </a:defRPr>
            </a:lvl1pPr>
          </a:lstStyle>
          <a:p>
            <a:r>
              <a:rPr lang="en-GB" dirty="0"/>
              <a:t>Select and Select ESG: outcome chart</a:t>
            </a:r>
          </a:p>
        </p:txBody>
      </p:sp>
      <p:sp>
        <p:nvSpPr>
          <p:cNvPr id="10" name="TextBox 9">
            <a:extLst>
              <a:ext uri="{FF2B5EF4-FFF2-40B4-BE49-F238E27FC236}">
                <a16:creationId xmlns:a16="http://schemas.microsoft.com/office/drawing/2014/main" id="{8D1989F3-6B0F-448B-8D90-F02A3471886F}"/>
              </a:ext>
            </a:extLst>
          </p:cNvPr>
          <p:cNvSpPr txBox="1"/>
          <p:nvPr/>
        </p:nvSpPr>
        <p:spPr>
          <a:xfrm>
            <a:off x="992560" y="5853172"/>
            <a:ext cx="8064896" cy="938719"/>
          </a:xfrm>
          <a:prstGeom prst="rect">
            <a:avLst/>
          </a:prstGeom>
          <a:noFill/>
        </p:spPr>
        <p:txBody>
          <a:bodyPr wrap="square" rtlCol="0">
            <a:spAutoFit/>
          </a:bodyPr>
          <a:lstStyle/>
          <a:p>
            <a:r>
              <a:rPr lang="en-GB" sz="1100" i="1" dirty="0">
                <a:latin typeface="Calibri" panose="020F0502020204030204" pitchFamily="34" charset="0"/>
              </a:rPr>
              <a:t>For illustration only.</a:t>
            </a:r>
          </a:p>
          <a:p>
            <a:r>
              <a:rPr lang="en-GB" sz="1100" i="1" dirty="0">
                <a:latin typeface="Calibri" panose="020F0502020204030204" pitchFamily="34" charset="0"/>
              </a:rPr>
              <a:t>Returns based on Total return, assuming income is re-invested immediately and rebalanced on due dates.</a:t>
            </a:r>
          </a:p>
          <a:p>
            <a:r>
              <a:rPr lang="en-GB" sz="1100" b="1" i="1" dirty="0">
                <a:latin typeface="Calibri" panose="020F0502020204030204" pitchFamily="34" charset="0"/>
              </a:rPr>
              <a:t>The annualised risk and return figures are calculated based on the period from the inception date of the Select portfolios (31-Oct-2016) to 30-June-2021. The performance figures for Select ESG portfolios include simulated data before the inception date of the Select ESG portfolios (31-Mar-2020)</a:t>
            </a:r>
          </a:p>
        </p:txBody>
      </p:sp>
      <p:pic>
        <p:nvPicPr>
          <p:cNvPr id="3" name="Picture 2">
            <a:extLst>
              <a:ext uri="{FF2B5EF4-FFF2-40B4-BE49-F238E27FC236}">
                <a16:creationId xmlns:a16="http://schemas.microsoft.com/office/drawing/2014/main" id="{DF86BA1A-2038-4A5C-91A3-EF2A240A35B6}"/>
              </a:ext>
            </a:extLst>
          </p:cNvPr>
          <p:cNvPicPr>
            <a:picLocks noChangeAspect="1"/>
          </p:cNvPicPr>
          <p:nvPr/>
        </p:nvPicPr>
        <p:blipFill>
          <a:blip r:embed="rId2"/>
          <a:stretch>
            <a:fillRect/>
          </a:stretch>
        </p:blipFill>
        <p:spPr>
          <a:xfrm>
            <a:off x="1022604" y="1412776"/>
            <a:ext cx="7860792" cy="4372356"/>
          </a:xfrm>
          <a:prstGeom prst="rect">
            <a:avLst/>
          </a:prstGeom>
        </p:spPr>
      </p:pic>
    </p:spTree>
    <p:extLst>
      <p:ext uri="{BB962C8B-B14F-4D97-AF65-F5344CB8AC3E}">
        <p14:creationId xmlns:p14="http://schemas.microsoft.com/office/powerpoint/2010/main" val="136241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4488" y="1211173"/>
            <a:ext cx="8352928" cy="307777"/>
          </a:xfrm>
          <a:prstGeom prst="rect">
            <a:avLst/>
          </a:prstGeom>
          <a:noFill/>
        </p:spPr>
        <p:txBody>
          <a:bodyPr wrap="square" rtlCol="0">
            <a:spAutoFit/>
          </a:bodyPr>
          <a:lstStyle>
            <a:defPPr>
              <a:defRPr lang="en-US"/>
            </a:defPPr>
            <a:lvl1pPr>
              <a:defRPr sz="1400" b="1">
                <a:solidFill>
                  <a:schemeClr val="bg1">
                    <a:lumMod val="50000"/>
                  </a:schemeClr>
                </a:solidFill>
                <a:latin typeface="Calibri" panose="020F0502020204030204" pitchFamily="34" charset="0"/>
              </a:defRPr>
            </a:lvl1pPr>
          </a:lstStyle>
          <a:p>
            <a:r>
              <a:rPr lang="en-GB" dirty="0">
                <a:solidFill>
                  <a:schemeClr val="bg1">
                    <a:lumMod val="50000"/>
                  </a:schemeClr>
                </a:solidFill>
                <a:latin typeface="Calibri" panose="020F0502020204030204" pitchFamily="34" charset="0"/>
              </a:rPr>
              <a:t>Outcome (annualised return) analysis as of </a:t>
            </a:r>
            <a:r>
              <a:rPr lang="en-GB" dirty="0"/>
              <a:t>30 June 2021</a:t>
            </a:r>
            <a:endParaRPr lang="en-GB" dirty="0">
              <a:solidFill>
                <a:schemeClr val="bg1">
                  <a:lumMod val="50000"/>
                </a:schemeClr>
              </a:solidFill>
              <a:latin typeface="Calibri" panose="020F0502020204030204" pitchFamily="34" charset="0"/>
            </a:endParaRPr>
          </a:p>
        </p:txBody>
      </p:sp>
      <p:sp>
        <p:nvSpPr>
          <p:cNvPr id="9"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21</a:t>
            </a:fld>
            <a:endParaRPr lang="en-GB" altLang="en-US" dirty="0">
              <a:solidFill>
                <a:schemeClr val="bg1">
                  <a:lumMod val="65000"/>
                </a:schemeClr>
              </a:solidFill>
              <a:latin typeface="Calibri" pitchFamily="34" charset="0"/>
            </a:endParaRPr>
          </a:p>
        </p:txBody>
      </p:sp>
      <p:sp>
        <p:nvSpPr>
          <p:cNvPr id="10"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defPPr>
              <a:defRPr lang="en-US"/>
            </a:defPPr>
            <a:lvl1pPr algn="r">
              <a:spcBef>
                <a:spcPct val="0"/>
              </a:spcBef>
              <a:buNone/>
              <a:defRPr sz="2400">
                <a:latin typeface="Calibri" panose="020F0502020204030204" pitchFamily="34" charset="0"/>
                <a:ea typeface="+mj-ea"/>
                <a:cs typeface="+mj-cs"/>
              </a:defRPr>
            </a:lvl1pPr>
          </a:lstStyle>
          <a:p>
            <a:r>
              <a:rPr lang="en-GB" dirty="0"/>
              <a:t>Select and </a:t>
            </a:r>
            <a:r>
              <a:rPr lang="en-GB"/>
              <a:t>Select ESG: </a:t>
            </a:r>
            <a:r>
              <a:rPr lang="en-GB" dirty="0"/>
              <a:t>outcome chart</a:t>
            </a:r>
          </a:p>
        </p:txBody>
      </p:sp>
      <p:sp>
        <p:nvSpPr>
          <p:cNvPr id="12" name="TextBox 11"/>
          <p:cNvSpPr txBox="1"/>
          <p:nvPr/>
        </p:nvSpPr>
        <p:spPr>
          <a:xfrm>
            <a:off x="837209" y="5725361"/>
            <a:ext cx="8568952" cy="938719"/>
          </a:xfrm>
          <a:prstGeom prst="rect">
            <a:avLst/>
          </a:prstGeom>
          <a:noFill/>
        </p:spPr>
        <p:txBody>
          <a:bodyPr wrap="square" rtlCol="0">
            <a:spAutoFit/>
          </a:bodyPr>
          <a:lstStyle/>
          <a:p>
            <a:r>
              <a:rPr lang="en-GB" sz="1100" i="1" dirty="0">
                <a:latin typeface="Calibri" panose="020F0502020204030204" pitchFamily="34" charset="0"/>
              </a:rPr>
              <a:t>For illustration only.</a:t>
            </a:r>
          </a:p>
          <a:p>
            <a:r>
              <a:rPr lang="en-GB" sz="1100" i="1" dirty="0">
                <a:latin typeface="Calibri" panose="020F0502020204030204" pitchFamily="34" charset="0"/>
              </a:rPr>
              <a:t>Returns based on Total return, assuming income is re-invested immediately and rebalanced on due dates.</a:t>
            </a:r>
          </a:p>
          <a:p>
            <a:r>
              <a:rPr lang="en-GB" sz="1100" i="1" dirty="0">
                <a:latin typeface="Calibri" panose="020F0502020204030204" pitchFamily="34" charset="0"/>
              </a:rPr>
              <a:t>Available CPI data has been used as a comparator for real returns. CPI data for May 2021 is currently unavailable and not shown.</a:t>
            </a:r>
          </a:p>
          <a:p>
            <a:r>
              <a:rPr lang="en-GB" sz="1100" b="1" i="1" dirty="0">
                <a:latin typeface="Calibri" panose="020F0502020204030204" pitchFamily="34" charset="0"/>
              </a:rPr>
              <a:t>The annualised returns are calculated based on the period from the inception date of the Select portfolios (31-Oct-2016). The performance figures for Select ESG portfolios include simulated data before the inception date of the Select ESG portfolios (31-Mar-2020)</a:t>
            </a:r>
            <a:endParaRPr lang="en-GB" sz="1100" i="1" dirty="0">
              <a:latin typeface="Calibri" panose="020F0502020204030204" pitchFamily="34" charset="0"/>
            </a:endParaRPr>
          </a:p>
        </p:txBody>
      </p:sp>
      <p:pic>
        <p:nvPicPr>
          <p:cNvPr id="2" name="Picture 1">
            <a:extLst>
              <a:ext uri="{FF2B5EF4-FFF2-40B4-BE49-F238E27FC236}">
                <a16:creationId xmlns:a16="http://schemas.microsoft.com/office/drawing/2014/main" id="{4EDD02E8-E483-4404-A3D0-9B38DAE8BCF5}"/>
              </a:ext>
            </a:extLst>
          </p:cNvPr>
          <p:cNvPicPr>
            <a:picLocks noChangeAspect="1"/>
          </p:cNvPicPr>
          <p:nvPr/>
        </p:nvPicPr>
        <p:blipFill>
          <a:blip r:embed="rId2"/>
          <a:stretch>
            <a:fillRect/>
          </a:stretch>
        </p:blipFill>
        <p:spPr>
          <a:xfrm>
            <a:off x="1356048" y="1538844"/>
            <a:ext cx="7193903" cy="4194412"/>
          </a:xfrm>
          <a:prstGeom prst="rect">
            <a:avLst/>
          </a:prstGeom>
        </p:spPr>
      </p:pic>
    </p:spTree>
    <p:extLst>
      <p:ext uri="{BB962C8B-B14F-4D97-AF65-F5344CB8AC3E}">
        <p14:creationId xmlns:p14="http://schemas.microsoft.com/office/powerpoint/2010/main" val="1984318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2560" y="5781164"/>
            <a:ext cx="8568952" cy="600164"/>
          </a:xfrm>
          <a:prstGeom prst="rect">
            <a:avLst/>
          </a:prstGeom>
          <a:noFill/>
        </p:spPr>
        <p:txBody>
          <a:bodyPr wrap="square" rtlCol="0">
            <a:spAutoFit/>
          </a:bodyPr>
          <a:lstStyle/>
          <a:p>
            <a:r>
              <a:rPr lang="en-GB" sz="1100" i="1" dirty="0">
                <a:latin typeface="Calibri" panose="020F0502020204030204" pitchFamily="34" charset="0"/>
              </a:rPr>
              <a:t>For illustration only.</a:t>
            </a:r>
          </a:p>
          <a:p>
            <a:r>
              <a:rPr lang="en-GB" sz="1100" i="1" dirty="0">
                <a:latin typeface="Calibri" panose="020F0502020204030204" pitchFamily="34" charset="0"/>
              </a:rPr>
              <a:t>Returns based on Total return, assuming income is re-invested immediately and rebalanced on due dates.</a:t>
            </a:r>
          </a:p>
          <a:p>
            <a:r>
              <a:rPr lang="en-GB" sz="1100" b="1" i="1" dirty="0">
                <a:latin typeface="Calibri" panose="020F0502020204030204" pitchFamily="34" charset="0"/>
              </a:rPr>
              <a:t>Performance includes simulated performance for data prior to launch date (28-Feb-2017). Actual data is used from 1-Mar-2017 to Present</a:t>
            </a:r>
          </a:p>
        </p:txBody>
      </p:sp>
      <p:sp>
        <p:nvSpPr>
          <p:cNvPr id="8" name="TextBox 7"/>
          <p:cNvSpPr txBox="1"/>
          <p:nvPr/>
        </p:nvSpPr>
        <p:spPr>
          <a:xfrm>
            <a:off x="344488" y="1211173"/>
            <a:ext cx="8352928"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Outcome analysis as of 30 June 2021</a:t>
            </a:r>
          </a:p>
        </p:txBody>
      </p:sp>
      <p:sp>
        <p:nvSpPr>
          <p:cNvPr id="9"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22</a:t>
            </a:fld>
            <a:endParaRPr lang="en-GB" altLang="en-US" dirty="0">
              <a:solidFill>
                <a:schemeClr val="bg1">
                  <a:lumMod val="65000"/>
                </a:schemeClr>
              </a:solidFill>
              <a:latin typeface="Calibri" pitchFamily="34" charset="0"/>
            </a:endParaRPr>
          </a:p>
        </p:txBody>
      </p:sp>
      <p:sp>
        <p:nvSpPr>
          <p:cNvPr id="10"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defPPr>
              <a:defRPr lang="en-US"/>
            </a:defPPr>
            <a:lvl1pPr algn="r">
              <a:spcBef>
                <a:spcPct val="0"/>
              </a:spcBef>
              <a:buNone/>
              <a:defRPr sz="2400">
                <a:latin typeface="Calibri" panose="020F0502020204030204" pitchFamily="34" charset="0"/>
                <a:ea typeface="+mj-ea"/>
                <a:cs typeface="+mj-cs"/>
              </a:defRPr>
            </a:lvl1pPr>
          </a:lstStyle>
          <a:p>
            <a:r>
              <a:rPr lang="en-GB" dirty="0"/>
              <a:t>Retirement Income: outcome chart</a:t>
            </a:r>
          </a:p>
        </p:txBody>
      </p:sp>
      <p:pic>
        <p:nvPicPr>
          <p:cNvPr id="3" name="Picture 2">
            <a:extLst>
              <a:ext uri="{FF2B5EF4-FFF2-40B4-BE49-F238E27FC236}">
                <a16:creationId xmlns:a16="http://schemas.microsoft.com/office/drawing/2014/main" id="{EC9958E1-5CFB-4BE5-B1EE-65A5E3DC423A}"/>
              </a:ext>
            </a:extLst>
          </p:cNvPr>
          <p:cNvPicPr>
            <a:picLocks noChangeAspect="1"/>
          </p:cNvPicPr>
          <p:nvPr/>
        </p:nvPicPr>
        <p:blipFill>
          <a:blip r:embed="rId2"/>
          <a:stretch>
            <a:fillRect/>
          </a:stretch>
        </p:blipFill>
        <p:spPr>
          <a:xfrm>
            <a:off x="569596" y="1844824"/>
            <a:ext cx="8766808" cy="3572566"/>
          </a:xfrm>
          <a:prstGeom prst="rect">
            <a:avLst/>
          </a:prstGeom>
        </p:spPr>
      </p:pic>
    </p:spTree>
    <p:extLst>
      <p:ext uri="{BB962C8B-B14F-4D97-AF65-F5344CB8AC3E}">
        <p14:creationId xmlns:p14="http://schemas.microsoft.com/office/powerpoint/2010/main" val="215714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2560" y="6022449"/>
            <a:ext cx="8568952" cy="430887"/>
          </a:xfrm>
          <a:prstGeom prst="rect">
            <a:avLst/>
          </a:prstGeom>
          <a:noFill/>
        </p:spPr>
        <p:txBody>
          <a:bodyPr wrap="square" rtlCol="0">
            <a:spAutoFit/>
          </a:bodyPr>
          <a:lstStyle/>
          <a:p>
            <a:r>
              <a:rPr lang="en-GB" sz="1100" i="1" dirty="0">
                <a:latin typeface="Calibri" panose="020F0502020204030204" pitchFamily="34" charset="0"/>
              </a:rPr>
              <a:t>For illustration only</a:t>
            </a:r>
          </a:p>
          <a:p>
            <a:r>
              <a:rPr lang="en-GB" sz="1100" i="1" dirty="0">
                <a:latin typeface="Calibri" panose="020F0502020204030204" pitchFamily="34" charset="0"/>
              </a:rPr>
              <a:t>Returns based on Total return, assuming income is re-invested immediately and rebalanced on due dates.</a:t>
            </a:r>
            <a:endParaRPr lang="en-GB" sz="1100" b="1" i="1" dirty="0">
              <a:latin typeface="Calibri" panose="020F0502020204030204" pitchFamily="34" charset="0"/>
            </a:endParaRPr>
          </a:p>
        </p:txBody>
      </p:sp>
      <p:sp>
        <p:nvSpPr>
          <p:cNvPr id="8" name="TextBox 7"/>
          <p:cNvSpPr txBox="1"/>
          <p:nvPr/>
        </p:nvSpPr>
        <p:spPr>
          <a:xfrm>
            <a:off x="344488" y="1238033"/>
            <a:ext cx="8352928"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Outcome analysis as of 30 June 2021</a:t>
            </a:r>
          </a:p>
        </p:txBody>
      </p:sp>
      <p:sp>
        <p:nvSpPr>
          <p:cNvPr id="9"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23</a:t>
            </a:fld>
            <a:endParaRPr lang="en-GB" altLang="en-US" dirty="0">
              <a:solidFill>
                <a:schemeClr val="bg1">
                  <a:lumMod val="65000"/>
                </a:schemeClr>
              </a:solidFill>
              <a:latin typeface="Calibri" pitchFamily="34" charset="0"/>
            </a:endParaRPr>
          </a:p>
        </p:txBody>
      </p:sp>
      <p:sp>
        <p:nvSpPr>
          <p:cNvPr id="10"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400" kern="1200">
                <a:solidFill>
                  <a:schemeClr val="tx1"/>
                </a:solidFill>
                <a:latin typeface="Calibri" panose="020F0502020204030204" pitchFamily="34" charset="0"/>
                <a:ea typeface="+mj-ea"/>
                <a:cs typeface="+mj-cs"/>
              </a:defRPr>
            </a:lvl1pPr>
          </a:lstStyle>
          <a:p>
            <a:r>
              <a:rPr lang="en-GB" dirty="0"/>
              <a:t>Volatility Focus: outcome chart</a:t>
            </a:r>
          </a:p>
        </p:txBody>
      </p:sp>
      <p:pic>
        <p:nvPicPr>
          <p:cNvPr id="2" name="Picture 1">
            <a:extLst>
              <a:ext uri="{FF2B5EF4-FFF2-40B4-BE49-F238E27FC236}">
                <a16:creationId xmlns:a16="http://schemas.microsoft.com/office/drawing/2014/main" id="{E5234502-9E9D-41E6-A6C0-E55C487F1038}"/>
              </a:ext>
            </a:extLst>
          </p:cNvPr>
          <p:cNvPicPr>
            <a:picLocks noChangeAspect="1"/>
          </p:cNvPicPr>
          <p:nvPr/>
        </p:nvPicPr>
        <p:blipFill>
          <a:blip r:embed="rId2"/>
          <a:stretch>
            <a:fillRect/>
          </a:stretch>
        </p:blipFill>
        <p:spPr>
          <a:xfrm>
            <a:off x="700671" y="1620745"/>
            <a:ext cx="8504657" cy="4328535"/>
          </a:xfrm>
          <a:prstGeom prst="rect">
            <a:avLst/>
          </a:prstGeom>
        </p:spPr>
      </p:pic>
    </p:spTree>
    <p:extLst>
      <p:ext uri="{BB962C8B-B14F-4D97-AF65-F5344CB8AC3E}">
        <p14:creationId xmlns:p14="http://schemas.microsoft.com/office/powerpoint/2010/main" val="4291657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2560" y="5877272"/>
            <a:ext cx="8568952" cy="430887"/>
          </a:xfrm>
          <a:prstGeom prst="rect">
            <a:avLst/>
          </a:prstGeom>
          <a:noFill/>
        </p:spPr>
        <p:txBody>
          <a:bodyPr wrap="square" rtlCol="0">
            <a:spAutoFit/>
          </a:bodyPr>
          <a:lstStyle/>
          <a:p>
            <a:r>
              <a:rPr lang="en-GB" sz="1100" i="1" dirty="0">
                <a:latin typeface="Calibri" panose="020F0502020204030204" pitchFamily="34" charset="0"/>
              </a:rPr>
              <a:t>For illustration only.</a:t>
            </a:r>
          </a:p>
          <a:p>
            <a:r>
              <a:rPr lang="en-GB" sz="1100" i="1" dirty="0">
                <a:latin typeface="Calibri" panose="020F0502020204030204" pitchFamily="34" charset="0"/>
              </a:rPr>
              <a:t>Returns based on Total return, assuming income is re-invested immediately and rebalanced on due dates.</a:t>
            </a:r>
          </a:p>
        </p:txBody>
      </p:sp>
      <p:sp>
        <p:nvSpPr>
          <p:cNvPr id="8" name="TextBox 7"/>
          <p:cNvSpPr txBox="1"/>
          <p:nvPr/>
        </p:nvSpPr>
        <p:spPr>
          <a:xfrm>
            <a:off x="344488" y="1211173"/>
            <a:ext cx="8352928"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Outcome analysis as of 30 June 2021</a:t>
            </a:r>
          </a:p>
        </p:txBody>
      </p:sp>
      <p:sp>
        <p:nvSpPr>
          <p:cNvPr id="9" name="TextBox 3"/>
          <p:cNvSpPr txBox="1">
            <a:spLocks noChangeArrowheads="1"/>
          </p:cNvSpPr>
          <p:nvPr/>
        </p:nvSpPr>
        <p:spPr bwMode="auto">
          <a:xfrm>
            <a:off x="7477125" y="6381328"/>
            <a:ext cx="1944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algn="r" eaLnBrk="1" hangingPunct="1"/>
            <a:fld id="{CD20B59B-AC26-4D61-9DBD-577B518F46F4}" type="slidenum">
              <a:rPr lang="en-GB" altLang="en-US">
                <a:solidFill>
                  <a:schemeClr val="bg1">
                    <a:lumMod val="65000"/>
                  </a:schemeClr>
                </a:solidFill>
                <a:latin typeface="Calibri" pitchFamily="34" charset="0"/>
              </a:rPr>
              <a:pPr algn="r" eaLnBrk="1" hangingPunct="1"/>
              <a:t>24</a:t>
            </a:fld>
            <a:endParaRPr lang="en-GB" altLang="en-US" dirty="0">
              <a:solidFill>
                <a:schemeClr val="bg1">
                  <a:lumMod val="65000"/>
                </a:schemeClr>
              </a:solidFill>
              <a:latin typeface="Calibri" pitchFamily="34" charset="0"/>
            </a:endParaRPr>
          </a:p>
        </p:txBody>
      </p:sp>
      <p:sp>
        <p:nvSpPr>
          <p:cNvPr id="10" name="Title 1"/>
          <p:cNvSpPr txBox="1">
            <a:spLocks/>
          </p:cNvSpPr>
          <p:nvPr/>
        </p:nvSpPr>
        <p:spPr>
          <a:xfrm>
            <a:off x="506413" y="389369"/>
            <a:ext cx="8915400" cy="490066"/>
          </a:xfrm>
          <a:prstGeom prst="rect">
            <a:avLst/>
          </a:prstGeom>
        </p:spPr>
        <p:txBody>
          <a:bodyPr vert="horz" lIns="91440" tIns="45720" rIns="91440" bIns="45720" rtlCol="0" anchor="ctr">
            <a:normAutofit/>
          </a:bodyPr>
          <a:lstStyle>
            <a:defPPr>
              <a:defRPr lang="en-US"/>
            </a:defPPr>
            <a:lvl1pPr algn="r">
              <a:spcBef>
                <a:spcPct val="0"/>
              </a:spcBef>
              <a:buNone/>
              <a:defRPr sz="2400">
                <a:latin typeface="Calibri" panose="020F0502020204030204" pitchFamily="34" charset="0"/>
                <a:ea typeface="+mj-ea"/>
                <a:cs typeface="+mj-cs"/>
              </a:defRPr>
            </a:lvl1pPr>
          </a:lstStyle>
          <a:p>
            <a:r>
              <a:rPr lang="en-GB" dirty="0"/>
              <a:t>Enhanced Equity portfolio: outcome chart</a:t>
            </a:r>
          </a:p>
        </p:txBody>
      </p:sp>
      <p:pic>
        <p:nvPicPr>
          <p:cNvPr id="3" name="Picture 2">
            <a:extLst>
              <a:ext uri="{FF2B5EF4-FFF2-40B4-BE49-F238E27FC236}">
                <a16:creationId xmlns:a16="http://schemas.microsoft.com/office/drawing/2014/main" id="{008F57E5-D4AA-4E48-86A1-4C9704918529}"/>
              </a:ext>
            </a:extLst>
          </p:cNvPr>
          <p:cNvPicPr>
            <a:picLocks noChangeAspect="1"/>
          </p:cNvPicPr>
          <p:nvPr/>
        </p:nvPicPr>
        <p:blipFill>
          <a:blip r:embed="rId2"/>
          <a:stretch>
            <a:fillRect/>
          </a:stretch>
        </p:blipFill>
        <p:spPr>
          <a:xfrm>
            <a:off x="2163838" y="1921431"/>
            <a:ext cx="5578323" cy="3523793"/>
          </a:xfrm>
          <a:prstGeom prst="rect">
            <a:avLst/>
          </a:prstGeom>
        </p:spPr>
      </p:pic>
    </p:spTree>
    <p:extLst>
      <p:ext uri="{BB962C8B-B14F-4D97-AF65-F5344CB8AC3E}">
        <p14:creationId xmlns:p14="http://schemas.microsoft.com/office/powerpoint/2010/main" val="3563392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1388" y="3356992"/>
            <a:ext cx="7849294" cy="2708434"/>
          </a:xfrm>
          <a:prstGeom prst="rect">
            <a:avLst/>
          </a:prstGeom>
          <a:noFill/>
        </p:spPr>
        <p:txBody>
          <a:bodyPr wrap="square">
            <a:spAutoFit/>
          </a:bodyPr>
          <a:lstStyle/>
          <a:p>
            <a:pPr>
              <a:defRPr/>
            </a:pPr>
            <a:r>
              <a:rPr lang="en-GB" sz="1000" b="1" dirty="0">
                <a:latin typeface="Calibri" panose="020F0502020204030204" pitchFamily="34" charset="0"/>
                <a:ea typeface="ＭＳ Ｐゴシック" pitchFamily="34" charset="-128"/>
              </a:rPr>
              <a:t>Disclaimer </a:t>
            </a:r>
          </a:p>
          <a:p>
            <a:pPr>
              <a:defRPr/>
            </a:pPr>
            <a:endParaRPr lang="en-GB" sz="1000" dirty="0">
              <a:latin typeface="Calibri" panose="020F0502020204030204" pitchFamily="34" charset="0"/>
              <a:ea typeface="ＭＳ Ｐゴシック" pitchFamily="34" charset="-128"/>
            </a:endParaRPr>
          </a:p>
          <a:p>
            <a:pPr>
              <a:defRPr/>
            </a:pPr>
            <a:r>
              <a:rPr lang="en-GB" sz="1000" dirty="0">
                <a:latin typeface="Calibri"/>
                <a:ea typeface="Calibri"/>
                <a:cs typeface="Times New Roman"/>
              </a:rPr>
              <a:t>Some figures and numbers in this document are based on Copia’s simulation data. Figures relating to simulated performance are not a reliable indicator of future. </a:t>
            </a:r>
            <a:r>
              <a:rPr lang="en-GB" sz="1000" dirty="0">
                <a:latin typeface="Calibri" panose="020F0502020204030204" pitchFamily="34" charset="0"/>
                <a:ea typeface="ＭＳ Ｐゴシック" pitchFamily="34" charset="-128"/>
              </a:rPr>
              <a:t>The performance shown represents the results of the model portfolio managed by Copia Capital Management. Copia model performance and comparisons are shown gross and take no account of the Novia platform charge or Copia Capital Management charge. Individual investor performance will differ due to factors specific to the investors account, trading drag and charges and the effect of Platform, Investment management and Adviser charges. </a:t>
            </a:r>
          </a:p>
          <a:p>
            <a:pPr>
              <a:defRPr/>
            </a:pPr>
            <a:r>
              <a:rPr lang="en-GB" sz="1000" dirty="0">
                <a:latin typeface="Calibri" panose="020F0502020204030204" pitchFamily="34" charset="0"/>
                <a:ea typeface="ＭＳ Ｐゴシック" pitchFamily="34" charset="-128"/>
              </a:rPr>
              <a:t> </a:t>
            </a:r>
          </a:p>
          <a:p>
            <a:pPr>
              <a:defRPr/>
            </a:pPr>
            <a:r>
              <a:rPr lang="en-GB" sz="1000" dirty="0">
                <a:latin typeface="Calibri" panose="020F0502020204030204" pitchFamily="34" charset="0"/>
                <a:ea typeface="ＭＳ Ｐゴシック" pitchFamily="34" charset="-128"/>
              </a:rPr>
              <a:t>This illustrative document is intended for investors where advice has been given by Advisers. The value of investments September go down as well as up, investors September not get back the amount invested, figures quoted relate to the past and past performance is not a reliable indicator of future. </a:t>
            </a:r>
            <a:r>
              <a:rPr lang="en-GB" sz="1000" dirty="0">
                <a:latin typeface="Calibri"/>
                <a:ea typeface="Calibri"/>
                <a:cs typeface="Times New Roman"/>
              </a:rPr>
              <a:t>Models are prepared in accordance with tolerance to risk and not client circumstances and information is from given sources and taken to be reliable and accurate, which Copia cannot warrant for accuracy or completeness.</a:t>
            </a:r>
          </a:p>
          <a:p>
            <a:pPr>
              <a:defRPr/>
            </a:pPr>
            <a:endParaRPr lang="en-GB" sz="1000" dirty="0">
              <a:latin typeface="Calibri" panose="020F0502020204030204" pitchFamily="34" charset="0"/>
              <a:ea typeface="ＭＳ Ｐゴシック" pitchFamily="34" charset="-128"/>
            </a:endParaRPr>
          </a:p>
          <a:p>
            <a:pPr eaLnBrk="1" hangingPunct="1">
              <a:defRPr/>
            </a:pPr>
            <a:r>
              <a:rPr lang="en-GB" sz="1000" dirty="0">
                <a:latin typeface="Calibri" panose="020F0502020204030204" pitchFamily="34" charset="0"/>
                <a:ea typeface="ＭＳ Ｐゴシック" pitchFamily="34" charset="-128"/>
              </a:rPr>
              <a:t>Copia is a trading name of Novia Financial plc. Novia Financial </a:t>
            </a:r>
            <a:r>
              <a:rPr lang="en-GB" sz="1000" dirty="0" err="1">
                <a:latin typeface="Calibri" panose="020F0502020204030204" pitchFamily="34" charset="0"/>
                <a:ea typeface="ＭＳ Ｐゴシック" pitchFamily="34" charset="-128"/>
              </a:rPr>
              <a:t>plc</a:t>
            </a:r>
            <a:r>
              <a:rPr lang="en-GB" sz="1000" dirty="0">
                <a:latin typeface="Calibri" panose="020F0502020204030204" pitchFamily="34" charset="0"/>
                <a:ea typeface="ＭＳ Ｐゴシック" pitchFamily="34" charset="-128"/>
              </a:rPr>
              <a:t> is a limited company registered in England &amp; Wales. Register Number: 06467886. Registered office: Cambridge House, Henry Street, Bath, Somerset, BA1 1JS. Novia Financial plc. is authorised and regulated by the Financial Conduct Authority. Register Number: 481600</a:t>
            </a:r>
          </a:p>
          <a:p>
            <a:pPr eaLnBrk="1" hangingPunct="1">
              <a:defRPr/>
            </a:pPr>
            <a:r>
              <a:rPr lang="en-GB" sz="1000" dirty="0">
                <a:latin typeface="Calibri" panose="020F0502020204030204" pitchFamily="34" charset="0"/>
                <a:ea typeface="ＭＳ Ｐゴシック" pitchFamily="34" charset="-128"/>
              </a:rPr>
              <a:t>© Copia Capital Management 2017 All Rights Reserved</a:t>
            </a:r>
          </a:p>
        </p:txBody>
      </p:sp>
      <p:sp>
        <p:nvSpPr>
          <p:cNvPr id="4" name="TextBox 3"/>
          <p:cNvSpPr txBox="1"/>
          <p:nvPr/>
        </p:nvSpPr>
        <p:spPr>
          <a:xfrm>
            <a:off x="941388" y="6263734"/>
            <a:ext cx="1224136" cy="261610"/>
          </a:xfrm>
          <a:prstGeom prst="rect">
            <a:avLst/>
          </a:prstGeom>
          <a:noFill/>
        </p:spPr>
        <p:txBody>
          <a:bodyPr wrap="square">
            <a:spAutoFit/>
          </a:bodyPr>
          <a:lstStyle/>
          <a:p>
            <a:pPr eaLnBrk="1" hangingPunct="1">
              <a:defRPr/>
            </a:pPr>
            <a:r>
              <a:rPr lang="en-GB" sz="1100" dirty="0">
                <a:latin typeface="Calibri" panose="020F0502020204030204" pitchFamily="34" charset="0"/>
                <a:ea typeface="ＭＳ Ｐゴシック" pitchFamily="34" charset="-128"/>
              </a:rPr>
              <a:t>QIR-0621</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142875"/>
            <a:ext cx="957421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1"/>
          <p:cNvSpPr txBox="1">
            <a:spLocks noChangeArrowheads="1"/>
          </p:cNvSpPr>
          <p:nvPr/>
        </p:nvSpPr>
        <p:spPr bwMode="auto">
          <a:xfrm>
            <a:off x="941388" y="2204864"/>
            <a:ext cx="5213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charset="0"/>
                <a:ea typeface="MS PGothic" pitchFamily="34" charset="-128"/>
              </a:defRPr>
            </a:lvl1pPr>
            <a:lvl2pPr marL="742950" indent="-285750">
              <a:defRPr baseline="-25000">
                <a:solidFill>
                  <a:schemeClr val="tx1"/>
                </a:solidFill>
                <a:latin typeface="Arial" charset="0"/>
                <a:ea typeface="MS PGothic" pitchFamily="34" charset="-128"/>
              </a:defRPr>
            </a:lvl2pPr>
            <a:lvl3pPr marL="1143000" indent="-228600">
              <a:defRPr baseline="-25000">
                <a:solidFill>
                  <a:schemeClr val="tx1"/>
                </a:solidFill>
                <a:latin typeface="Arial" charset="0"/>
                <a:ea typeface="MS PGothic" pitchFamily="34" charset="-128"/>
              </a:defRPr>
            </a:lvl3pPr>
            <a:lvl4pPr marL="1600200" indent="-228600">
              <a:defRPr baseline="-25000">
                <a:solidFill>
                  <a:schemeClr val="tx1"/>
                </a:solidFill>
                <a:latin typeface="Arial" charset="0"/>
                <a:ea typeface="MS PGothic" pitchFamily="34" charset="-128"/>
              </a:defRPr>
            </a:lvl4pPr>
            <a:lvl5pPr marL="2057400" indent="-228600">
              <a:defRPr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baseline="-25000">
                <a:solidFill>
                  <a:schemeClr val="tx1"/>
                </a:solidFill>
                <a:latin typeface="Arial" charset="0"/>
                <a:ea typeface="MS PGothic" pitchFamily="34" charset="-128"/>
              </a:defRPr>
            </a:lvl9pPr>
          </a:lstStyle>
          <a:p>
            <a:pPr eaLnBrk="1" hangingPunct="1"/>
            <a:r>
              <a:rPr lang="en-US" altLang="en-US" sz="3600" b="1" dirty="0" err="1">
                <a:solidFill>
                  <a:srgbClr val="473886"/>
                </a:solidFill>
                <a:latin typeface="Calibri" pitchFamily="34" charset="0"/>
              </a:rPr>
              <a:t>Copia</a:t>
            </a:r>
            <a:r>
              <a:rPr lang="en-US" altLang="en-US" sz="3600" b="1" dirty="0">
                <a:solidFill>
                  <a:srgbClr val="473886"/>
                </a:solidFill>
                <a:latin typeface="Calibri" pitchFamily="34" charset="0"/>
              </a:rPr>
              <a:t> Capital Management</a:t>
            </a:r>
          </a:p>
          <a:p>
            <a:pPr eaLnBrk="1" hangingPunct="1"/>
            <a:endParaRPr lang="en-GB" altLang="en-US" dirty="0"/>
          </a:p>
        </p:txBody>
      </p:sp>
      <p:sp>
        <p:nvSpPr>
          <p:cNvPr id="7" name="TextBox 12"/>
          <p:cNvSpPr txBox="1">
            <a:spLocks noChangeArrowheads="1"/>
          </p:cNvSpPr>
          <p:nvPr/>
        </p:nvSpPr>
        <p:spPr bwMode="auto">
          <a:xfrm>
            <a:off x="941388" y="2636912"/>
            <a:ext cx="505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charset="0"/>
                <a:ea typeface="MS PGothic" pitchFamily="34" charset="-128"/>
              </a:defRPr>
            </a:lvl1pPr>
            <a:lvl2pPr marL="742950" indent="-285750">
              <a:defRPr baseline="-25000">
                <a:solidFill>
                  <a:schemeClr val="tx1"/>
                </a:solidFill>
                <a:latin typeface="Arial" charset="0"/>
                <a:ea typeface="MS PGothic" pitchFamily="34" charset="-128"/>
              </a:defRPr>
            </a:lvl2pPr>
            <a:lvl3pPr marL="1143000" indent="-228600">
              <a:defRPr baseline="-25000">
                <a:solidFill>
                  <a:schemeClr val="tx1"/>
                </a:solidFill>
                <a:latin typeface="Arial" charset="0"/>
                <a:ea typeface="MS PGothic" pitchFamily="34" charset="-128"/>
              </a:defRPr>
            </a:lvl3pPr>
            <a:lvl4pPr marL="1600200" indent="-228600">
              <a:defRPr baseline="-25000">
                <a:solidFill>
                  <a:schemeClr val="tx1"/>
                </a:solidFill>
                <a:latin typeface="Arial" charset="0"/>
                <a:ea typeface="MS PGothic" pitchFamily="34" charset="-128"/>
              </a:defRPr>
            </a:lvl4pPr>
            <a:lvl5pPr marL="2057400" indent="-228600">
              <a:defRPr baseline="-25000">
                <a:solidFill>
                  <a:schemeClr val="tx1"/>
                </a:solidFill>
                <a:latin typeface="Arial" charset="0"/>
                <a:ea typeface="MS PGothic" pitchFamily="34" charset="-128"/>
              </a:defRPr>
            </a:lvl5pPr>
            <a:lvl6pPr marL="2514600" indent="-228600" eaLnBrk="0" fontAlgn="base" hangingPunct="0">
              <a:spcBef>
                <a:spcPct val="0"/>
              </a:spcBef>
              <a:spcAft>
                <a:spcPct val="0"/>
              </a:spcAft>
              <a:defRPr baseline="-25000">
                <a:solidFill>
                  <a:schemeClr val="tx1"/>
                </a:solidFill>
                <a:latin typeface="Arial" charset="0"/>
                <a:ea typeface="MS PGothic" pitchFamily="34" charset="-128"/>
              </a:defRPr>
            </a:lvl6pPr>
            <a:lvl7pPr marL="2971800" indent="-228600" eaLnBrk="0" fontAlgn="base" hangingPunct="0">
              <a:spcBef>
                <a:spcPct val="0"/>
              </a:spcBef>
              <a:spcAft>
                <a:spcPct val="0"/>
              </a:spcAft>
              <a:defRPr baseline="-25000">
                <a:solidFill>
                  <a:schemeClr val="tx1"/>
                </a:solidFill>
                <a:latin typeface="Arial" charset="0"/>
                <a:ea typeface="MS PGothic" pitchFamily="34" charset="-128"/>
              </a:defRPr>
            </a:lvl7pPr>
            <a:lvl8pPr marL="3429000" indent="-228600" eaLnBrk="0" fontAlgn="base" hangingPunct="0">
              <a:spcBef>
                <a:spcPct val="0"/>
              </a:spcBef>
              <a:spcAft>
                <a:spcPct val="0"/>
              </a:spcAft>
              <a:defRPr baseline="-25000">
                <a:solidFill>
                  <a:schemeClr val="tx1"/>
                </a:solidFill>
                <a:latin typeface="Arial" charset="0"/>
                <a:ea typeface="MS PGothic" pitchFamily="34" charset="-128"/>
              </a:defRPr>
            </a:lvl8pPr>
            <a:lvl9pPr marL="3886200" indent="-228600" eaLnBrk="0" fontAlgn="base" hangingPunct="0">
              <a:spcBef>
                <a:spcPct val="0"/>
              </a:spcBef>
              <a:spcAft>
                <a:spcPct val="0"/>
              </a:spcAft>
              <a:defRPr baseline="-25000">
                <a:solidFill>
                  <a:schemeClr val="tx1"/>
                </a:solidFill>
                <a:latin typeface="Arial" charset="0"/>
                <a:ea typeface="MS PGothic" pitchFamily="34" charset="-128"/>
              </a:defRPr>
            </a:lvl9pPr>
          </a:lstStyle>
          <a:p>
            <a:pPr eaLnBrk="1" hangingPunct="1"/>
            <a:r>
              <a:rPr lang="en-US" altLang="en-US" sz="3600" dirty="0">
                <a:solidFill>
                  <a:srgbClr val="473886"/>
                </a:solidFill>
                <a:latin typeface="Calibri" pitchFamily="34" charset="0"/>
              </a:rPr>
              <a:t>The art of portfolio construction</a:t>
            </a:r>
          </a:p>
        </p:txBody>
      </p:sp>
    </p:spTree>
    <p:extLst>
      <p:ext uri="{BB962C8B-B14F-4D97-AF65-F5344CB8AC3E}">
        <p14:creationId xmlns:p14="http://schemas.microsoft.com/office/powerpoint/2010/main" val="383820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490066"/>
          </a:xfrm>
        </p:spPr>
        <p:txBody>
          <a:bodyPr>
            <a:normAutofit/>
          </a:bodyPr>
          <a:lstStyle/>
          <a:p>
            <a:r>
              <a:rPr lang="en-GB" dirty="0"/>
              <a:t>Market performance</a:t>
            </a:r>
          </a:p>
        </p:txBody>
      </p:sp>
      <p:sp>
        <p:nvSpPr>
          <p:cNvPr id="3" name="Slide Number Placeholder 2"/>
          <p:cNvSpPr>
            <a:spLocks noGrp="1"/>
          </p:cNvSpPr>
          <p:nvPr>
            <p:ph type="sldNum" sz="quarter" idx="12"/>
          </p:nvPr>
        </p:nvSpPr>
        <p:spPr/>
        <p:txBody>
          <a:bodyPr/>
          <a:lstStyle/>
          <a:p>
            <a:fld id="{E1900308-5DC0-436C-A392-0963C25C6526}" type="slidenum">
              <a:rPr lang="en-GB" smtClean="0"/>
              <a:pPr/>
              <a:t>3</a:t>
            </a:fld>
            <a:endParaRPr lang="en-GB" dirty="0"/>
          </a:p>
        </p:txBody>
      </p:sp>
      <p:sp>
        <p:nvSpPr>
          <p:cNvPr id="14" name="TextBox 13"/>
          <p:cNvSpPr txBox="1"/>
          <p:nvPr/>
        </p:nvSpPr>
        <p:spPr>
          <a:xfrm>
            <a:off x="272480" y="1052736"/>
            <a:ext cx="4536504"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Market performance Q2 2021</a:t>
            </a:r>
          </a:p>
        </p:txBody>
      </p:sp>
      <p:sp>
        <p:nvSpPr>
          <p:cNvPr id="4" name="TextBox 3"/>
          <p:cNvSpPr txBox="1"/>
          <p:nvPr/>
        </p:nvSpPr>
        <p:spPr>
          <a:xfrm>
            <a:off x="200472" y="1311290"/>
            <a:ext cx="4677351" cy="5316840"/>
          </a:xfrm>
          <a:prstGeom prst="rect">
            <a:avLst/>
          </a:prstGeom>
          <a:noFill/>
        </p:spPr>
        <p:txBody>
          <a:bodyPr wrap="square" rtlCol="0">
            <a:spAutoFit/>
          </a:bodyPr>
          <a:lstStyle/>
          <a:p>
            <a:pPr marL="171450" indent="-171450">
              <a:buFont typeface="Arial" panose="020B0604020202020204" pitchFamily="34" charset="0"/>
              <a:buChar char="•"/>
            </a:pPr>
            <a:r>
              <a:rPr lang="en-GB" sz="1350" dirty="0">
                <a:latin typeface="Calibri" panose="020F0502020204030204" pitchFamily="34" charset="0"/>
              </a:rPr>
              <a:t>Although Q2 2021 ended in good gains for equity markets, the journey up was a volatile one. On the positive side, developed economies continued to open up and a high proportion of the population in US, UK and EU have been vaccinated, giving the market increased optimism the growth trend is set to continue. GDP </a:t>
            </a:r>
            <a:r>
              <a:rPr lang="en-GB" sz="1350" dirty="0" err="1">
                <a:latin typeface="Calibri" panose="020F0502020204030204" pitchFamily="34" charset="0"/>
              </a:rPr>
              <a:t>QoQ</a:t>
            </a:r>
            <a:r>
              <a:rPr lang="en-GB" sz="1350" dirty="0">
                <a:latin typeface="Calibri" panose="020F0502020204030204" pitchFamily="34" charset="0"/>
              </a:rPr>
              <a:t> annualised in the US are averaging around 5% which is something the markets haven’t seen in over a decade. All regional equity markets were up in the 2</a:t>
            </a:r>
            <a:r>
              <a:rPr lang="en-GB" sz="1350" baseline="30000" dirty="0">
                <a:latin typeface="Calibri" panose="020F0502020204030204" pitchFamily="34" charset="0"/>
              </a:rPr>
              <a:t>nd</a:t>
            </a:r>
            <a:r>
              <a:rPr lang="en-GB" sz="1350" dirty="0">
                <a:latin typeface="Calibri" panose="020F0502020204030204" pitchFamily="34" charset="0"/>
              </a:rPr>
              <a:t> quarter of 2021 except for Japan as it saw a large uptick in covid cases leading to fresh lockdowns being announced.</a:t>
            </a:r>
          </a:p>
          <a:p>
            <a:pPr marL="171450" indent="-171450">
              <a:buFont typeface="Arial" panose="020B0604020202020204" pitchFamily="34" charset="0"/>
              <a:buChar char="•"/>
            </a:pPr>
            <a:endParaRPr lang="en-GB" sz="1350" dirty="0">
              <a:latin typeface="Calibri" panose="020F0502020204030204" pitchFamily="34" charset="0"/>
            </a:endParaRPr>
          </a:p>
          <a:p>
            <a:pPr marL="171450" indent="-171450">
              <a:buFont typeface="Arial" panose="020B0604020202020204" pitchFamily="34" charset="0"/>
              <a:buChar char="•"/>
            </a:pPr>
            <a:r>
              <a:rPr lang="en-GB" sz="1350" dirty="0">
                <a:latin typeface="Calibri" panose="020F0502020204030204" pitchFamily="34" charset="0"/>
              </a:rPr>
              <a:t>Volatility in the markets was caused by the US Fed when it turned slightly hawkish in their stance by mentioning that they are thinking about tapering the bond buying programme. This jolted stock markets but the Fed immediately reassured the market saying rate hikes are planned from 2023 and onwards. Placating fears that the Fed will cause the economic expansion to abruptly end.</a:t>
            </a:r>
          </a:p>
          <a:p>
            <a:endParaRPr lang="en-GB" sz="1350" dirty="0">
              <a:solidFill>
                <a:srgbClr val="FF0000"/>
              </a:solidFill>
              <a:latin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rPr>
              <a:t>Bond markets were slightly positive for the quarter as yields pulled back a little, while currency markets remained unchanged. Gold had a volatile 3 months but has pulled back what it lost in the May sell-off.</a:t>
            </a:r>
          </a:p>
          <a:p>
            <a:pPr marL="171450" indent="-171450">
              <a:buFont typeface="Arial" panose="020B0604020202020204" pitchFamily="34" charset="0"/>
              <a:buChar char="•"/>
            </a:pPr>
            <a:endParaRPr lang="en-GB" sz="1350" dirty="0">
              <a:solidFill>
                <a:srgbClr val="FF0000"/>
              </a:solidFill>
              <a:latin typeface="Calibri" panose="020F0502020204030204" pitchFamily="34" charset="0"/>
            </a:endParaRPr>
          </a:p>
        </p:txBody>
      </p:sp>
      <p:sp>
        <p:nvSpPr>
          <p:cNvPr id="9" name="TextBox 8"/>
          <p:cNvSpPr txBox="1"/>
          <p:nvPr/>
        </p:nvSpPr>
        <p:spPr>
          <a:xfrm>
            <a:off x="5767152" y="6507344"/>
            <a:ext cx="2664296" cy="338554"/>
          </a:xfrm>
          <a:prstGeom prst="rect">
            <a:avLst/>
          </a:prstGeom>
          <a:noFill/>
        </p:spPr>
        <p:txBody>
          <a:bodyPr wrap="square" rtlCol="0">
            <a:spAutoFit/>
          </a:bodyPr>
          <a:lstStyle/>
          <a:p>
            <a:r>
              <a:rPr lang="en-GB" sz="800" dirty="0">
                <a:latin typeface="Calibri" panose="020F0502020204030204" pitchFamily="34" charset="0"/>
              </a:rPr>
              <a:t>Source: Refinitiv </a:t>
            </a:r>
            <a:r>
              <a:rPr lang="en-GB" sz="800" dirty="0" err="1">
                <a:latin typeface="Calibri" panose="020F0502020204030204" pitchFamily="34" charset="0"/>
              </a:rPr>
              <a:t>Datastream</a:t>
            </a:r>
            <a:r>
              <a:rPr lang="en-GB" sz="800" dirty="0">
                <a:latin typeface="Calibri" panose="020F0502020204030204" pitchFamily="34" charset="0"/>
              </a:rPr>
              <a:t>, Copia Capital Management</a:t>
            </a:r>
          </a:p>
          <a:p>
            <a:r>
              <a:rPr lang="en-GB" sz="800" dirty="0">
                <a:latin typeface="Calibri" panose="020F0502020204030204" pitchFamily="34" charset="0"/>
              </a:rPr>
              <a:t>All numbers expressed in GBP</a:t>
            </a:r>
          </a:p>
        </p:txBody>
      </p:sp>
      <p:pic>
        <p:nvPicPr>
          <p:cNvPr id="6" name="Picture 5">
            <a:extLst>
              <a:ext uri="{FF2B5EF4-FFF2-40B4-BE49-F238E27FC236}">
                <a16:creationId xmlns:a16="http://schemas.microsoft.com/office/drawing/2014/main" id="{071FE626-365C-4850-AB3C-A87CD93A43B0}"/>
              </a:ext>
            </a:extLst>
          </p:cNvPr>
          <p:cNvPicPr>
            <a:picLocks noChangeAspect="1"/>
          </p:cNvPicPr>
          <p:nvPr/>
        </p:nvPicPr>
        <p:blipFill>
          <a:blip r:embed="rId3"/>
          <a:stretch>
            <a:fillRect/>
          </a:stretch>
        </p:blipFill>
        <p:spPr>
          <a:xfrm>
            <a:off x="4808984" y="722480"/>
            <a:ext cx="5041964" cy="5676095"/>
          </a:xfrm>
          <a:prstGeom prst="rect">
            <a:avLst/>
          </a:prstGeom>
        </p:spPr>
      </p:pic>
    </p:spTree>
    <p:extLst>
      <p:ext uri="{BB962C8B-B14F-4D97-AF65-F5344CB8AC3E}">
        <p14:creationId xmlns:p14="http://schemas.microsoft.com/office/powerpoint/2010/main" val="64851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900308-5DC0-436C-A392-0963C25C6526}" type="slidenum">
              <a:rPr lang="en-GB" smtClean="0"/>
              <a:pPr/>
              <a:t>4</a:t>
            </a:fld>
            <a:endParaRPr lang="en-GB" dirty="0"/>
          </a:p>
        </p:txBody>
      </p:sp>
      <p:sp>
        <p:nvSpPr>
          <p:cNvPr id="11" name="Title 1"/>
          <p:cNvSpPr>
            <a:spLocks noGrp="1"/>
          </p:cNvSpPr>
          <p:nvPr>
            <p:ph type="title"/>
          </p:nvPr>
        </p:nvSpPr>
        <p:spPr>
          <a:xfrm>
            <a:off x="2504728" y="4221088"/>
            <a:ext cx="6742113" cy="1944216"/>
          </a:xfrm>
        </p:spPr>
        <p:txBody>
          <a:bodyPr>
            <a:normAutofit fontScale="90000"/>
          </a:bodyPr>
          <a:lstStyle/>
          <a:p>
            <a:r>
              <a:rPr lang="en-GB" altLang="en-US" dirty="0">
                <a:solidFill>
                  <a:schemeClr val="bg1">
                    <a:lumMod val="50000"/>
                  </a:schemeClr>
                </a:solidFill>
              </a:rPr>
              <a:t>Market performance </a:t>
            </a:r>
            <a:br>
              <a:rPr lang="en-GB" altLang="en-US" dirty="0"/>
            </a:br>
            <a:r>
              <a:rPr lang="en-GB" altLang="en-US" dirty="0"/>
              <a:t>Macro update</a:t>
            </a:r>
            <a:br>
              <a:rPr lang="en-GB" altLang="en-US" dirty="0"/>
            </a:br>
            <a:r>
              <a:rPr lang="en-GB" altLang="en-US" dirty="0">
                <a:solidFill>
                  <a:schemeClr val="bg1">
                    <a:lumMod val="50000"/>
                  </a:schemeClr>
                </a:solidFill>
              </a:rPr>
              <a:t>Risk barometer</a:t>
            </a:r>
            <a:br>
              <a:rPr lang="en-GB" altLang="en-US" dirty="0">
                <a:solidFill>
                  <a:schemeClr val="bg1">
                    <a:lumMod val="50000"/>
                  </a:schemeClr>
                </a:solidFill>
              </a:rPr>
            </a:br>
            <a:r>
              <a:rPr lang="en-GB" altLang="en-US" dirty="0">
                <a:solidFill>
                  <a:schemeClr val="bg1">
                    <a:lumMod val="50000"/>
                  </a:schemeClr>
                </a:solidFill>
              </a:rPr>
              <a:t>Portfolio performance</a:t>
            </a:r>
            <a:br>
              <a:rPr lang="en-GB" altLang="en-US" dirty="0">
                <a:solidFill>
                  <a:schemeClr val="bg1">
                    <a:lumMod val="50000"/>
                  </a:schemeClr>
                </a:solidFill>
              </a:rPr>
            </a:br>
            <a:r>
              <a:rPr lang="en-GB" altLang="en-US" dirty="0">
                <a:solidFill>
                  <a:schemeClr val="bg1">
                    <a:lumMod val="50000"/>
                  </a:schemeClr>
                </a:solidFill>
              </a:rPr>
              <a:t>Outcome charts</a:t>
            </a:r>
            <a:br>
              <a:rPr lang="en-GB" altLang="en-US" dirty="0">
                <a:solidFill>
                  <a:schemeClr val="bg1">
                    <a:lumMod val="50000"/>
                  </a:schemeClr>
                </a:solidFill>
              </a:rPr>
            </a:br>
            <a:endParaRPr lang="en-GB" altLang="en-US" dirty="0">
              <a:solidFill>
                <a:schemeClr val="bg1">
                  <a:lumMod val="50000"/>
                </a:schemeClr>
              </a:solidFill>
            </a:endParaRPr>
          </a:p>
        </p:txBody>
      </p:sp>
    </p:spTree>
    <p:extLst>
      <p:ext uri="{BB962C8B-B14F-4D97-AF65-F5344CB8AC3E}">
        <p14:creationId xmlns:p14="http://schemas.microsoft.com/office/powerpoint/2010/main" val="284718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62074"/>
          </a:xfrm>
        </p:spPr>
        <p:txBody>
          <a:bodyPr/>
          <a:lstStyle/>
          <a:p>
            <a:r>
              <a:rPr lang="en-GB" dirty="0"/>
              <a:t>Macro update: growth</a:t>
            </a:r>
          </a:p>
        </p:txBody>
      </p:sp>
      <p:sp>
        <p:nvSpPr>
          <p:cNvPr id="3" name="Slide Number Placeholder 2"/>
          <p:cNvSpPr>
            <a:spLocks noGrp="1"/>
          </p:cNvSpPr>
          <p:nvPr>
            <p:ph type="sldNum" sz="quarter" idx="12"/>
          </p:nvPr>
        </p:nvSpPr>
        <p:spPr/>
        <p:txBody>
          <a:bodyPr/>
          <a:lstStyle/>
          <a:p>
            <a:fld id="{E1900308-5DC0-436C-A392-0963C25C6526}" type="slidenum">
              <a:rPr lang="en-GB" smtClean="0"/>
              <a:pPr/>
              <a:t>5</a:t>
            </a:fld>
            <a:endParaRPr lang="en-GB" dirty="0"/>
          </a:p>
        </p:txBody>
      </p:sp>
      <p:sp>
        <p:nvSpPr>
          <p:cNvPr id="14" name="TextBox 13"/>
          <p:cNvSpPr txBox="1"/>
          <p:nvPr/>
        </p:nvSpPr>
        <p:spPr>
          <a:xfrm>
            <a:off x="344488" y="1124744"/>
            <a:ext cx="8352928"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Record UK GDP growth expected in Q2</a:t>
            </a:r>
          </a:p>
        </p:txBody>
      </p:sp>
      <p:sp>
        <p:nvSpPr>
          <p:cNvPr id="4" name="TextBox 3"/>
          <p:cNvSpPr txBox="1"/>
          <p:nvPr/>
        </p:nvSpPr>
        <p:spPr>
          <a:xfrm>
            <a:off x="416496" y="1412776"/>
            <a:ext cx="8994204" cy="1600438"/>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Calibri" panose="020F0502020204030204" pitchFamily="34" charset="0"/>
              </a:rPr>
              <a:t>UK GDP is expected to experience a significant bounce back in Q2 2021. Data is to be released on 12 August 2021 and estimates range around 20%+, which would make it one of highest it has ever been in the last century. A strong rebound has been possible as the country has opened up and vaccination rates are one of the best in the world.</a:t>
            </a:r>
          </a:p>
          <a:p>
            <a:pPr marL="171450" indent="-171450">
              <a:buFont typeface="Arial" panose="020B0604020202020204" pitchFamily="34" charset="0"/>
              <a:buChar char="•"/>
            </a:pPr>
            <a:endParaRPr lang="en-GB" sz="1400" dirty="0">
              <a:latin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rPr>
              <a:t>The UK Composite PMI in June 2021 rose to a 7 year high of 62.2 up 57 in March. Both Services and Manufacturing sectors had a rapid expansion near the ending of lockdown. Markets expect the robust growth to continue in Q3 with the reopening of the economy and a high level of consumer confidence.</a:t>
            </a:r>
            <a:endParaRPr lang="en-GB" sz="1400" dirty="0">
              <a:highlight>
                <a:srgbClr val="FFFF00"/>
              </a:highlight>
              <a:latin typeface="Calibri" panose="020F0502020204030204" pitchFamily="34" charset="0"/>
            </a:endParaRPr>
          </a:p>
        </p:txBody>
      </p:sp>
      <p:sp>
        <p:nvSpPr>
          <p:cNvPr id="8" name="Text Box 2"/>
          <p:cNvSpPr txBox="1">
            <a:spLocks noChangeArrowheads="1"/>
          </p:cNvSpPr>
          <p:nvPr/>
        </p:nvSpPr>
        <p:spPr bwMode="auto">
          <a:xfrm>
            <a:off x="2360712" y="6597352"/>
            <a:ext cx="3032760" cy="25781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800" dirty="0">
                <a:effectLst/>
                <a:latin typeface="Calibri"/>
                <a:ea typeface="Calibri"/>
                <a:cs typeface="Times New Roman"/>
              </a:rPr>
              <a:t>Source: Refinitiv </a:t>
            </a:r>
            <a:r>
              <a:rPr lang="en-GB" sz="800" dirty="0" err="1">
                <a:effectLst/>
                <a:latin typeface="Calibri"/>
                <a:ea typeface="Calibri"/>
                <a:cs typeface="Times New Roman"/>
              </a:rPr>
              <a:t>Datastream</a:t>
            </a:r>
            <a:r>
              <a:rPr lang="en-GB" sz="800" dirty="0">
                <a:effectLst/>
                <a:latin typeface="Calibri"/>
                <a:ea typeface="Calibri"/>
                <a:cs typeface="Times New Roman"/>
              </a:rPr>
              <a:t>, Copia Capital Management</a:t>
            </a:r>
            <a:endParaRPr lang="en-GB" sz="1100" dirty="0">
              <a:effectLst/>
              <a:latin typeface="Calibri"/>
              <a:ea typeface="Calibri"/>
              <a:cs typeface="Times New Roman"/>
            </a:endParaRPr>
          </a:p>
        </p:txBody>
      </p:sp>
      <p:pic>
        <p:nvPicPr>
          <p:cNvPr id="7" name="Picture 6">
            <a:extLst>
              <a:ext uri="{FF2B5EF4-FFF2-40B4-BE49-F238E27FC236}">
                <a16:creationId xmlns:a16="http://schemas.microsoft.com/office/drawing/2014/main" id="{A34F0CCB-FEE2-4B16-BD2A-B213E05526B5}"/>
              </a:ext>
            </a:extLst>
          </p:cNvPr>
          <p:cNvPicPr>
            <a:picLocks noChangeAspect="1"/>
          </p:cNvPicPr>
          <p:nvPr/>
        </p:nvPicPr>
        <p:blipFill>
          <a:blip r:embed="rId2"/>
          <a:stretch>
            <a:fillRect/>
          </a:stretch>
        </p:blipFill>
        <p:spPr>
          <a:xfrm>
            <a:off x="2432720" y="3019379"/>
            <a:ext cx="5112568" cy="3577973"/>
          </a:xfrm>
          <a:prstGeom prst="rect">
            <a:avLst/>
          </a:prstGeom>
        </p:spPr>
      </p:pic>
    </p:spTree>
    <p:extLst>
      <p:ext uri="{BB962C8B-B14F-4D97-AF65-F5344CB8AC3E}">
        <p14:creationId xmlns:p14="http://schemas.microsoft.com/office/powerpoint/2010/main" val="391488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99300" y="6356351"/>
            <a:ext cx="2311400" cy="365125"/>
          </a:xfrm>
        </p:spPr>
        <p:txBody>
          <a:bodyPr/>
          <a:lstStyle/>
          <a:p>
            <a:fld id="{E1900308-5DC0-436C-A392-0963C25C6526}" type="slidenum">
              <a:rPr lang="en-GB" smtClean="0"/>
              <a:pPr/>
              <a:t>6</a:t>
            </a:fld>
            <a:endParaRPr lang="en-GB" dirty="0"/>
          </a:p>
        </p:txBody>
      </p:sp>
      <p:sp>
        <p:nvSpPr>
          <p:cNvPr id="2" name="Title 1"/>
          <p:cNvSpPr>
            <a:spLocks noGrp="1"/>
          </p:cNvSpPr>
          <p:nvPr>
            <p:ph type="title"/>
          </p:nvPr>
        </p:nvSpPr>
        <p:spPr>
          <a:xfrm>
            <a:off x="495300" y="274638"/>
            <a:ext cx="8915400" cy="1143000"/>
          </a:xfrm>
        </p:spPr>
        <p:txBody>
          <a:bodyPr/>
          <a:lstStyle/>
          <a:p>
            <a:r>
              <a:rPr lang="en-GB" dirty="0"/>
              <a:t>Macro update: inflation</a:t>
            </a:r>
          </a:p>
        </p:txBody>
      </p:sp>
      <p:sp>
        <p:nvSpPr>
          <p:cNvPr id="14" name="TextBox 13"/>
          <p:cNvSpPr txBox="1"/>
          <p:nvPr/>
        </p:nvSpPr>
        <p:spPr>
          <a:xfrm>
            <a:off x="403341" y="1032991"/>
            <a:ext cx="8352928"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Rising inflation expectations with an improving labour market</a:t>
            </a:r>
          </a:p>
        </p:txBody>
      </p:sp>
      <p:sp>
        <p:nvSpPr>
          <p:cNvPr id="4" name="TextBox 3"/>
          <p:cNvSpPr txBox="1"/>
          <p:nvPr/>
        </p:nvSpPr>
        <p:spPr>
          <a:xfrm>
            <a:off x="403341" y="1268760"/>
            <a:ext cx="9289032" cy="1815882"/>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Calibri" panose="020F0502020204030204" pitchFamily="34" charset="0"/>
              </a:rPr>
              <a:t>UK Inflation jumped to 2.5% YoY in June 2021 and Bank of England expects CPI to hit 3% YoY later this year. Most of the inflation in expected to be transitory as prices are coming off the very low base from last year. The expected rate of inflation implied from the 5yr breakeven rate rose from 3.5% to 3.7% over the quarter, which is at its highest level since 2008. This means that investors are now concerned that the prices may rise too fast in the next 5 years with the accommodative policy measures by government and BoE.</a:t>
            </a:r>
          </a:p>
          <a:p>
            <a:pPr marL="171450" indent="-171450">
              <a:buFont typeface="Arial" panose="020B0604020202020204" pitchFamily="34" charset="0"/>
              <a:buChar char="•"/>
            </a:pPr>
            <a:endParaRPr lang="en-GB" sz="1400" dirty="0">
              <a:latin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rPr>
              <a:t>UK unemployment rate continued to drop and is currently at 4.7% for the months of January to April. The number of unemployed people is down by 90,000 to 1.61 million, with a very hot hiring market indicating the recovery is on track.</a:t>
            </a:r>
          </a:p>
        </p:txBody>
      </p:sp>
      <p:sp>
        <p:nvSpPr>
          <p:cNvPr id="10" name="Text Box 2"/>
          <p:cNvSpPr txBox="1">
            <a:spLocks noChangeArrowheads="1"/>
          </p:cNvSpPr>
          <p:nvPr/>
        </p:nvSpPr>
        <p:spPr bwMode="auto">
          <a:xfrm>
            <a:off x="2288704" y="6600190"/>
            <a:ext cx="3032760" cy="25781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800" dirty="0">
                <a:effectLst/>
                <a:latin typeface="Calibri"/>
                <a:ea typeface="Calibri"/>
                <a:cs typeface="Times New Roman"/>
              </a:rPr>
              <a:t>Source: Refinitiv </a:t>
            </a:r>
            <a:r>
              <a:rPr lang="en-GB" sz="800" dirty="0" err="1">
                <a:effectLst/>
                <a:latin typeface="Calibri"/>
                <a:ea typeface="Calibri"/>
                <a:cs typeface="Times New Roman"/>
              </a:rPr>
              <a:t>Datastream</a:t>
            </a:r>
            <a:r>
              <a:rPr lang="en-GB" sz="800" dirty="0">
                <a:effectLst/>
                <a:latin typeface="Calibri"/>
                <a:ea typeface="Calibri"/>
                <a:cs typeface="Times New Roman"/>
              </a:rPr>
              <a:t>, Copia Capital Management</a:t>
            </a:r>
            <a:endParaRPr lang="en-GB" sz="1100" dirty="0">
              <a:effectLst/>
              <a:latin typeface="Calibri"/>
              <a:ea typeface="Calibri"/>
              <a:cs typeface="Times New Roman"/>
            </a:endParaRPr>
          </a:p>
        </p:txBody>
      </p:sp>
      <p:pic>
        <p:nvPicPr>
          <p:cNvPr id="6" name="Picture 5">
            <a:extLst>
              <a:ext uri="{FF2B5EF4-FFF2-40B4-BE49-F238E27FC236}">
                <a16:creationId xmlns:a16="http://schemas.microsoft.com/office/drawing/2014/main" id="{8EAFF13A-192D-498B-8C6A-5190BCFF85A7}"/>
              </a:ext>
            </a:extLst>
          </p:cNvPr>
          <p:cNvPicPr>
            <a:picLocks noChangeAspect="1"/>
          </p:cNvPicPr>
          <p:nvPr/>
        </p:nvPicPr>
        <p:blipFill>
          <a:blip r:embed="rId2"/>
          <a:stretch>
            <a:fillRect/>
          </a:stretch>
        </p:blipFill>
        <p:spPr>
          <a:xfrm>
            <a:off x="2320286" y="3140968"/>
            <a:ext cx="6214032" cy="3456383"/>
          </a:xfrm>
          <a:prstGeom prst="rect">
            <a:avLst/>
          </a:prstGeom>
        </p:spPr>
      </p:pic>
    </p:spTree>
    <p:extLst>
      <p:ext uri="{BB962C8B-B14F-4D97-AF65-F5344CB8AC3E}">
        <p14:creationId xmlns:p14="http://schemas.microsoft.com/office/powerpoint/2010/main" val="300796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490066"/>
          </a:xfrm>
        </p:spPr>
        <p:txBody>
          <a:bodyPr/>
          <a:lstStyle/>
          <a:p>
            <a:r>
              <a:rPr lang="en-GB" dirty="0"/>
              <a:t>Macro update: rates</a:t>
            </a:r>
          </a:p>
        </p:txBody>
      </p:sp>
      <p:sp>
        <p:nvSpPr>
          <p:cNvPr id="3" name="Slide Number Placeholder 2"/>
          <p:cNvSpPr>
            <a:spLocks noGrp="1"/>
          </p:cNvSpPr>
          <p:nvPr>
            <p:ph type="sldNum" sz="quarter" idx="12"/>
          </p:nvPr>
        </p:nvSpPr>
        <p:spPr/>
        <p:txBody>
          <a:bodyPr/>
          <a:lstStyle/>
          <a:p>
            <a:fld id="{E1900308-5DC0-436C-A392-0963C25C6526}" type="slidenum">
              <a:rPr lang="en-GB" smtClean="0"/>
              <a:pPr/>
              <a:t>7</a:t>
            </a:fld>
            <a:endParaRPr lang="en-GB" dirty="0"/>
          </a:p>
        </p:txBody>
      </p:sp>
      <p:sp>
        <p:nvSpPr>
          <p:cNvPr id="14" name="TextBox 13"/>
          <p:cNvSpPr txBox="1"/>
          <p:nvPr/>
        </p:nvSpPr>
        <p:spPr>
          <a:xfrm>
            <a:off x="344488" y="1052736"/>
            <a:ext cx="8928992"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UK yield curve remains steep</a:t>
            </a:r>
          </a:p>
        </p:txBody>
      </p:sp>
      <p:sp>
        <p:nvSpPr>
          <p:cNvPr id="4" name="TextBox 3"/>
          <p:cNvSpPr txBox="1"/>
          <p:nvPr/>
        </p:nvSpPr>
        <p:spPr>
          <a:xfrm>
            <a:off x="416496" y="1340768"/>
            <a:ext cx="9073008" cy="1600438"/>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Calibri" panose="020F0502020204030204" pitchFamily="34" charset="0"/>
              </a:rPr>
              <a:t>With comments from the central bank and inflation holding steady at high rates, longer term bonds rallied and yields dropped slightly, but the yield curve in the UK and US continues to remain normal shaped. Economists view a positive sloped yield curve as a good sign indicating the economy is healthy and growing.</a:t>
            </a:r>
          </a:p>
          <a:p>
            <a:endParaRPr lang="en-GB" sz="1400" dirty="0">
              <a:solidFill>
                <a:srgbClr val="FF0000"/>
              </a:solidFill>
              <a:latin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rPr>
              <a:t>In Q2, the Fed signalled they are due to review its bond buying programme which is currently running at $120 Billion a month. Inflation projections are currently at 3.5% for the year exceeding Fed’s target of 2% but concerns linger that inflation could remain above target over the next 2 years.</a:t>
            </a:r>
          </a:p>
        </p:txBody>
      </p:sp>
      <p:sp>
        <p:nvSpPr>
          <p:cNvPr id="10" name="Text Box 2"/>
          <p:cNvSpPr txBox="1">
            <a:spLocks noChangeArrowheads="1"/>
          </p:cNvSpPr>
          <p:nvPr/>
        </p:nvSpPr>
        <p:spPr bwMode="auto">
          <a:xfrm>
            <a:off x="2072680" y="6597352"/>
            <a:ext cx="3032760" cy="25781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800" dirty="0">
                <a:effectLst/>
                <a:latin typeface="Calibri"/>
                <a:ea typeface="Calibri"/>
                <a:cs typeface="Times New Roman"/>
              </a:rPr>
              <a:t>Source: Refinitiv </a:t>
            </a:r>
            <a:r>
              <a:rPr lang="en-GB" sz="800" dirty="0" err="1">
                <a:effectLst/>
                <a:latin typeface="Calibri"/>
                <a:ea typeface="Calibri"/>
                <a:cs typeface="Times New Roman"/>
              </a:rPr>
              <a:t>Datastream</a:t>
            </a:r>
            <a:r>
              <a:rPr lang="en-GB" sz="800" dirty="0">
                <a:effectLst/>
                <a:latin typeface="Calibri"/>
                <a:ea typeface="Calibri"/>
                <a:cs typeface="Times New Roman"/>
              </a:rPr>
              <a:t>, Copia Capital Management</a:t>
            </a:r>
            <a:endParaRPr lang="en-GB" sz="1100" dirty="0">
              <a:effectLst/>
              <a:latin typeface="Calibri"/>
              <a:ea typeface="Calibri"/>
              <a:cs typeface="Times New Roman"/>
            </a:endParaRPr>
          </a:p>
        </p:txBody>
      </p:sp>
      <p:pic>
        <p:nvPicPr>
          <p:cNvPr id="9" name="Picture 8">
            <a:extLst>
              <a:ext uri="{FF2B5EF4-FFF2-40B4-BE49-F238E27FC236}">
                <a16:creationId xmlns:a16="http://schemas.microsoft.com/office/drawing/2014/main" id="{71DEC9CF-D01D-4E46-B98A-7B832142C348}"/>
              </a:ext>
            </a:extLst>
          </p:cNvPr>
          <p:cNvPicPr>
            <a:picLocks noChangeAspect="1"/>
          </p:cNvPicPr>
          <p:nvPr/>
        </p:nvPicPr>
        <p:blipFill>
          <a:blip r:embed="rId2"/>
          <a:stretch>
            <a:fillRect/>
          </a:stretch>
        </p:blipFill>
        <p:spPr>
          <a:xfrm>
            <a:off x="4953000" y="3212976"/>
            <a:ext cx="4863122" cy="3240000"/>
          </a:xfrm>
          <a:prstGeom prst="rect">
            <a:avLst/>
          </a:prstGeom>
        </p:spPr>
      </p:pic>
      <p:pic>
        <p:nvPicPr>
          <p:cNvPr id="11" name="Picture 10">
            <a:extLst>
              <a:ext uri="{FF2B5EF4-FFF2-40B4-BE49-F238E27FC236}">
                <a16:creationId xmlns:a16="http://schemas.microsoft.com/office/drawing/2014/main" id="{A5D025E3-F298-4D7F-9A6C-E12712C65598}"/>
              </a:ext>
            </a:extLst>
          </p:cNvPr>
          <p:cNvPicPr>
            <a:picLocks noChangeAspect="1"/>
          </p:cNvPicPr>
          <p:nvPr/>
        </p:nvPicPr>
        <p:blipFill>
          <a:blip r:embed="rId3"/>
          <a:stretch>
            <a:fillRect/>
          </a:stretch>
        </p:blipFill>
        <p:spPr>
          <a:xfrm>
            <a:off x="56456" y="3168224"/>
            <a:ext cx="4863121" cy="3240000"/>
          </a:xfrm>
          <a:prstGeom prst="rect">
            <a:avLst/>
          </a:prstGeom>
        </p:spPr>
      </p:pic>
    </p:spTree>
    <p:extLst>
      <p:ext uri="{BB962C8B-B14F-4D97-AF65-F5344CB8AC3E}">
        <p14:creationId xmlns:p14="http://schemas.microsoft.com/office/powerpoint/2010/main" val="173989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62074"/>
          </a:xfrm>
        </p:spPr>
        <p:txBody>
          <a:bodyPr/>
          <a:lstStyle/>
          <a:p>
            <a:r>
              <a:rPr lang="en-GB" dirty="0"/>
              <a:t>Macro update: Fed</a:t>
            </a:r>
          </a:p>
        </p:txBody>
      </p:sp>
      <p:sp>
        <p:nvSpPr>
          <p:cNvPr id="3" name="Slide Number Placeholder 2"/>
          <p:cNvSpPr>
            <a:spLocks noGrp="1"/>
          </p:cNvSpPr>
          <p:nvPr>
            <p:ph type="sldNum" sz="quarter" idx="12"/>
          </p:nvPr>
        </p:nvSpPr>
        <p:spPr/>
        <p:txBody>
          <a:bodyPr/>
          <a:lstStyle/>
          <a:p>
            <a:fld id="{E1900308-5DC0-436C-A392-0963C25C6526}" type="slidenum">
              <a:rPr lang="en-GB" smtClean="0"/>
              <a:pPr/>
              <a:t>8</a:t>
            </a:fld>
            <a:endParaRPr lang="en-GB" dirty="0"/>
          </a:p>
        </p:txBody>
      </p:sp>
      <p:sp>
        <p:nvSpPr>
          <p:cNvPr id="14" name="TextBox 13"/>
          <p:cNvSpPr txBox="1"/>
          <p:nvPr/>
        </p:nvSpPr>
        <p:spPr>
          <a:xfrm>
            <a:off x="331392" y="1148948"/>
            <a:ext cx="8928992" cy="307777"/>
          </a:xfrm>
          <a:prstGeom prst="rect">
            <a:avLst/>
          </a:prstGeom>
          <a:noFill/>
        </p:spPr>
        <p:txBody>
          <a:bodyPr wrap="square" rtlCol="0">
            <a:spAutoFit/>
          </a:bodyPr>
          <a:lstStyle/>
          <a:p>
            <a:r>
              <a:rPr lang="en-GB" sz="1400" b="1" dirty="0">
                <a:solidFill>
                  <a:schemeClr val="bg1">
                    <a:lumMod val="50000"/>
                  </a:schemeClr>
                </a:solidFill>
                <a:latin typeface="Calibri" panose="020F0502020204030204" pitchFamily="34" charset="0"/>
              </a:rPr>
              <a:t>Fed maintaining rates at historic lows but adopts a hawkish tone</a:t>
            </a:r>
          </a:p>
        </p:txBody>
      </p:sp>
      <p:sp>
        <p:nvSpPr>
          <p:cNvPr id="4" name="TextBox 3"/>
          <p:cNvSpPr txBox="1"/>
          <p:nvPr/>
        </p:nvSpPr>
        <p:spPr>
          <a:xfrm>
            <a:off x="495300" y="1471993"/>
            <a:ext cx="9073008" cy="1600438"/>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Calibri" panose="020F0502020204030204" pitchFamily="34" charset="0"/>
              </a:rPr>
              <a:t>The US Fed kept the federal funds rate target range unchanged at 0.00-0.25% but have brought forward the planned rate hikes from 2024 to 2023 as they have witnessed clear signs of economic progress being achieved. Maximum employment and pricing stability are still the main goals and the central bank agreed that an inflation overshoot could be a risk in short-term while it has to remain accommodative to fulfil the "dual mandate“ over long-term. </a:t>
            </a:r>
          </a:p>
          <a:p>
            <a:pPr marL="171450" indent="-171450">
              <a:buFont typeface="Arial" panose="020B0604020202020204" pitchFamily="34" charset="0"/>
              <a:buChar char="•"/>
            </a:pPr>
            <a:endParaRPr lang="en-GB" sz="1400" dirty="0">
              <a:latin typeface="Calibri" panose="020F0502020204030204" pitchFamily="34" charset="0"/>
            </a:endParaRPr>
          </a:p>
          <a:p>
            <a:pPr marL="171450" indent="-171450">
              <a:buFont typeface="Arial" panose="020B0604020202020204" pitchFamily="34" charset="0"/>
              <a:buChar char="•"/>
            </a:pPr>
            <a:r>
              <a:rPr lang="en-GB" sz="1400" dirty="0">
                <a:latin typeface="Calibri" panose="020F0502020204030204" pitchFamily="34" charset="0"/>
              </a:rPr>
              <a:t>Although, the monthly bond purchases were maintained at $120bn, the Fed has alluded they would look to taper the bond buying programme at some point this year. This could potentially add pressure on longer maturity bonds.</a:t>
            </a:r>
          </a:p>
        </p:txBody>
      </p:sp>
      <p:sp>
        <p:nvSpPr>
          <p:cNvPr id="10" name="Text Box 2"/>
          <p:cNvSpPr txBox="1">
            <a:spLocks noChangeArrowheads="1"/>
          </p:cNvSpPr>
          <p:nvPr/>
        </p:nvSpPr>
        <p:spPr bwMode="auto">
          <a:xfrm>
            <a:off x="2288704" y="6555566"/>
            <a:ext cx="3032760" cy="25781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800" dirty="0">
                <a:effectLst/>
                <a:latin typeface="Calibri"/>
                <a:ea typeface="Calibri"/>
                <a:cs typeface="Times New Roman"/>
              </a:rPr>
              <a:t>Source: Refinitiv </a:t>
            </a:r>
            <a:r>
              <a:rPr lang="en-GB" sz="800" dirty="0" err="1">
                <a:effectLst/>
                <a:latin typeface="Calibri"/>
                <a:ea typeface="Calibri"/>
                <a:cs typeface="Times New Roman"/>
              </a:rPr>
              <a:t>Datastream</a:t>
            </a:r>
            <a:r>
              <a:rPr lang="en-GB" sz="800" dirty="0">
                <a:effectLst/>
                <a:latin typeface="Calibri"/>
                <a:ea typeface="Calibri"/>
                <a:cs typeface="Times New Roman"/>
              </a:rPr>
              <a:t>, Copia Capital Management</a:t>
            </a:r>
            <a:endParaRPr lang="en-GB" sz="1100" dirty="0">
              <a:effectLst/>
              <a:latin typeface="Calibri"/>
              <a:ea typeface="Calibri"/>
              <a:cs typeface="Times New Roman"/>
            </a:endParaRPr>
          </a:p>
        </p:txBody>
      </p:sp>
      <p:pic>
        <p:nvPicPr>
          <p:cNvPr id="5" name="Picture 4">
            <a:extLst>
              <a:ext uri="{FF2B5EF4-FFF2-40B4-BE49-F238E27FC236}">
                <a16:creationId xmlns:a16="http://schemas.microsoft.com/office/drawing/2014/main" id="{7F50BF55-F303-40DD-AF0C-6DE5EBCE011C}"/>
              </a:ext>
            </a:extLst>
          </p:cNvPr>
          <p:cNvPicPr>
            <a:picLocks noChangeAspect="1"/>
          </p:cNvPicPr>
          <p:nvPr/>
        </p:nvPicPr>
        <p:blipFill>
          <a:blip r:embed="rId2"/>
          <a:stretch>
            <a:fillRect/>
          </a:stretch>
        </p:blipFill>
        <p:spPr>
          <a:xfrm>
            <a:off x="1314981" y="3032498"/>
            <a:ext cx="7433646" cy="3564854"/>
          </a:xfrm>
          <a:prstGeom prst="rect">
            <a:avLst/>
          </a:prstGeom>
        </p:spPr>
      </p:pic>
    </p:spTree>
    <p:extLst>
      <p:ext uri="{BB962C8B-B14F-4D97-AF65-F5344CB8AC3E}">
        <p14:creationId xmlns:p14="http://schemas.microsoft.com/office/powerpoint/2010/main" val="28042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900308-5DC0-436C-A392-0963C25C6526}" type="slidenum">
              <a:rPr lang="en-GB" smtClean="0"/>
              <a:pPr/>
              <a:t>9</a:t>
            </a:fld>
            <a:endParaRPr lang="en-GB" dirty="0"/>
          </a:p>
        </p:txBody>
      </p:sp>
      <p:sp>
        <p:nvSpPr>
          <p:cNvPr id="11" name="Title 1"/>
          <p:cNvSpPr>
            <a:spLocks noGrp="1"/>
          </p:cNvSpPr>
          <p:nvPr>
            <p:ph type="title"/>
          </p:nvPr>
        </p:nvSpPr>
        <p:spPr>
          <a:xfrm>
            <a:off x="2504728" y="4221088"/>
            <a:ext cx="6742113" cy="1944216"/>
          </a:xfrm>
        </p:spPr>
        <p:txBody>
          <a:bodyPr>
            <a:normAutofit fontScale="90000"/>
          </a:bodyPr>
          <a:lstStyle/>
          <a:p>
            <a:r>
              <a:rPr lang="en-GB" altLang="en-US" dirty="0">
                <a:solidFill>
                  <a:schemeClr val="bg1">
                    <a:lumMod val="50000"/>
                  </a:schemeClr>
                </a:solidFill>
              </a:rPr>
              <a:t>Market performance </a:t>
            </a:r>
            <a:br>
              <a:rPr lang="en-GB" altLang="en-US" dirty="0"/>
            </a:br>
            <a:r>
              <a:rPr lang="en-GB" altLang="en-US" dirty="0">
                <a:solidFill>
                  <a:schemeClr val="bg1">
                    <a:lumMod val="50000"/>
                  </a:schemeClr>
                </a:solidFill>
              </a:rPr>
              <a:t>Macro update</a:t>
            </a:r>
            <a:br>
              <a:rPr lang="en-GB" altLang="en-US" dirty="0">
                <a:solidFill>
                  <a:schemeClr val="bg1">
                    <a:lumMod val="50000"/>
                  </a:schemeClr>
                </a:solidFill>
              </a:rPr>
            </a:br>
            <a:r>
              <a:rPr lang="en-GB" altLang="en-US" dirty="0"/>
              <a:t>Risk barometer</a:t>
            </a:r>
            <a:br>
              <a:rPr lang="en-GB" altLang="en-US" dirty="0"/>
            </a:br>
            <a:r>
              <a:rPr lang="en-GB" altLang="en-US" dirty="0">
                <a:solidFill>
                  <a:schemeClr val="bg1">
                    <a:lumMod val="50000"/>
                  </a:schemeClr>
                </a:solidFill>
              </a:rPr>
              <a:t>Portfolio performance</a:t>
            </a:r>
            <a:br>
              <a:rPr lang="en-GB" altLang="en-US" dirty="0">
                <a:solidFill>
                  <a:schemeClr val="bg1">
                    <a:lumMod val="50000"/>
                  </a:schemeClr>
                </a:solidFill>
              </a:rPr>
            </a:br>
            <a:r>
              <a:rPr lang="en-GB" altLang="en-US" dirty="0">
                <a:solidFill>
                  <a:schemeClr val="bg1">
                    <a:lumMod val="50000"/>
                  </a:schemeClr>
                </a:solidFill>
              </a:rPr>
              <a:t>Outcome charts</a:t>
            </a:r>
            <a:br>
              <a:rPr lang="en-GB" altLang="en-US" dirty="0">
                <a:solidFill>
                  <a:schemeClr val="bg1">
                    <a:lumMod val="50000"/>
                  </a:schemeClr>
                </a:solidFill>
              </a:rPr>
            </a:br>
            <a:endParaRPr lang="en-GB" altLang="en-US" dirty="0">
              <a:solidFill>
                <a:schemeClr val="bg1">
                  <a:lumMod val="50000"/>
                </a:schemeClr>
              </a:solidFill>
            </a:endParaRPr>
          </a:p>
        </p:txBody>
      </p:sp>
    </p:spTree>
    <p:extLst>
      <p:ext uri="{BB962C8B-B14F-4D97-AF65-F5344CB8AC3E}">
        <p14:creationId xmlns:p14="http://schemas.microsoft.com/office/powerpoint/2010/main" val="788579006"/>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via_pp_style_template (2)">
  <a:themeElements>
    <a:clrScheme name="Title / Bulle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Bullet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lnDef>
  </a:objectDefaults>
  <a:extraClrSchemeLst>
    <a:extraClrScheme>
      <a:clrScheme name="Title / Bulle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 Bulle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 Bulle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 Bulle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 Bulle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 Bulle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 Bulle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 Bulle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 Bulle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 Bulle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 Bulle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 Bulle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28862</TotalTime>
  <Words>2544</Words>
  <Application>Microsoft Office PowerPoint</Application>
  <PresentationFormat>A4 Paper (210x297 mm)</PresentationFormat>
  <Paragraphs>198</Paragraphs>
  <Slides>25</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Tahoma</vt:lpstr>
      <vt:lpstr>Verdana</vt:lpstr>
      <vt:lpstr>blank</vt:lpstr>
      <vt:lpstr>novia_pp_style_template (2)</vt:lpstr>
      <vt:lpstr>Quarterly Performance Update 30 June 2021</vt:lpstr>
      <vt:lpstr>Market performance  Macro update Risk barometer Portfolio performance Outcome charts </vt:lpstr>
      <vt:lpstr>Market performance</vt:lpstr>
      <vt:lpstr>Market performance  Macro update Risk barometer Portfolio performance Outcome charts </vt:lpstr>
      <vt:lpstr>Macro update: growth</vt:lpstr>
      <vt:lpstr>Macro update: inflation</vt:lpstr>
      <vt:lpstr>Macro update: rates</vt:lpstr>
      <vt:lpstr>Macro update: Fed</vt:lpstr>
      <vt:lpstr>Market performance  Macro update Risk barometer Portfolio performance Outcome charts </vt:lpstr>
      <vt:lpstr>PowerPoint Presentation</vt:lpstr>
      <vt:lpstr>PowerPoint Presentation</vt:lpstr>
      <vt:lpstr>PowerPoint Presentation</vt:lpstr>
      <vt:lpstr>Market performance  Macro update ETF Flows  Risk barometer Portfolio performance Outcome charts </vt:lpstr>
      <vt:lpstr>Select and Select ESG performance table</vt:lpstr>
      <vt:lpstr>Retirement Income performance table</vt:lpstr>
      <vt:lpstr>Volatility Focus performance table</vt:lpstr>
      <vt:lpstr>Enhanced Equity performance table</vt:lpstr>
      <vt:lpstr>Market performance  Macro update ETF Flows  Risk barometer Portfolio performance Outcome charts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Novia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Cobbe</dc:creator>
  <cp:lastModifiedBy>Kevin Blackwell</cp:lastModifiedBy>
  <cp:revision>940</cp:revision>
  <dcterms:created xsi:type="dcterms:W3CDTF">2016-11-21T09:42:58Z</dcterms:created>
  <dcterms:modified xsi:type="dcterms:W3CDTF">2021-07-14T15:31:24Z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a7513e-586f-496c-9bae-97c5d418df98_Enabled">
    <vt:lpwstr>True</vt:lpwstr>
  </property>
  <property fmtid="{D5CDD505-2E9C-101B-9397-08002B2CF9AE}" pid="3" name="MSIP_Label_9ca7513e-586f-496c-9bae-97c5d418df98_SiteId">
    <vt:lpwstr>cfb8fc74-d4b5-4933-aef9-fe87405c2127</vt:lpwstr>
  </property>
  <property fmtid="{D5CDD505-2E9C-101B-9397-08002B2CF9AE}" pid="4" name="MSIP_Label_9ca7513e-586f-496c-9bae-97c5d418df98_Owner">
    <vt:lpwstr>Jiayu.Qiao@copia-capital.co.uk</vt:lpwstr>
  </property>
  <property fmtid="{D5CDD505-2E9C-101B-9397-08002B2CF9AE}" pid="5" name="MSIP_Label_9ca7513e-586f-496c-9bae-97c5d418df98_SetDate">
    <vt:lpwstr>2020-07-01T09:18:02.2899899Z</vt:lpwstr>
  </property>
  <property fmtid="{D5CDD505-2E9C-101B-9397-08002B2CF9AE}" pid="6" name="MSIP_Label_9ca7513e-586f-496c-9bae-97c5d418df98_Name">
    <vt:lpwstr>General</vt:lpwstr>
  </property>
  <property fmtid="{D5CDD505-2E9C-101B-9397-08002B2CF9AE}" pid="7" name="MSIP_Label_9ca7513e-586f-496c-9bae-97c5d418df98_Application">
    <vt:lpwstr>Microsoft Azure Information Protection</vt:lpwstr>
  </property>
  <property fmtid="{D5CDD505-2E9C-101B-9397-08002B2CF9AE}" pid="8" name="MSIP_Label_9ca7513e-586f-496c-9bae-97c5d418df98_ActionId">
    <vt:lpwstr>f0fc026f-5bb3-4153-91b7-7febc5d2a519</vt:lpwstr>
  </property>
  <property fmtid="{D5CDD505-2E9C-101B-9397-08002B2CF9AE}" pid="9" name="MSIP_Label_9ca7513e-586f-496c-9bae-97c5d418df98_Extended_MSFT_Method">
    <vt:lpwstr>Automatic</vt:lpwstr>
  </property>
  <property fmtid="{D5CDD505-2E9C-101B-9397-08002B2CF9AE}" pid="10" name="Sensitivity">
    <vt:lpwstr>General</vt:lpwstr>
  </property>
</Properties>
</file>